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5.xml" ContentType="application/vnd.openxmlformats-officedocument.theme+xml"/>
  <Override PartName="/ppt/slideLayouts/slideLayout15.xml" ContentType="application/vnd.openxmlformats-officedocument.presentationml.slideLayout+xml"/>
  <Override PartName="/ppt/theme/theme6.xml" ContentType="application/vnd.openxmlformats-officedocument.theme+xml"/>
  <Override PartName="/ppt/slideLayouts/slideLayout1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6.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7.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57" r:id="rId2"/>
    <p:sldMasterId id="2147483763" r:id="rId3"/>
    <p:sldMasterId id="2147483766" r:id="rId4"/>
    <p:sldMasterId id="2147483773" r:id="rId5"/>
    <p:sldMasterId id="2147483777" r:id="rId6"/>
    <p:sldMasterId id="2147483779" r:id="rId7"/>
  </p:sldMasterIdLst>
  <p:notesMasterIdLst>
    <p:notesMasterId r:id="rId66"/>
  </p:notesMasterIdLst>
  <p:handoutMasterIdLst>
    <p:handoutMasterId r:id="rId67"/>
  </p:handoutMasterIdLst>
  <p:sldIdLst>
    <p:sldId id="291" r:id="rId8"/>
    <p:sldId id="295" r:id="rId9"/>
    <p:sldId id="462" r:id="rId10"/>
    <p:sldId id="463" r:id="rId11"/>
    <p:sldId id="418" r:id="rId12"/>
    <p:sldId id="464" r:id="rId13"/>
    <p:sldId id="334" r:id="rId14"/>
    <p:sldId id="419" r:id="rId15"/>
    <p:sldId id="465" r:id="rId16"/>
    <p:sldId id="422" r:id="rId17"/>
    <p:sldId id="423" r:id="rId18"/>
    <p:sldId id="424" r:id="rId19"/>
    <p:sldId id="425" r:id="rId20"/>
    <p:sldId id="427" r:id="rId21"/>
    <p:sldId id="428" r:id="rId22"/>
    <p:sldId id="429" r:id="rId23"/>
    <p:sldId id="430" r:id="rId24"/>
    <p:sldId id="431" r:id="rId25"/>
    <p:sldId id="432" r:id="rId26"/>
    <p:sldId id="433" r:id="rId27"/>
    <p:sldId id="434" r:id="rId28"/>
    <p:sldId id="435" r:id="rId29"/>
    <p:sldId id="467" r:id="rId30"/>
    <p:sldId id="328" r:id="rId31"/>
    <p:sldId id="335" r:id="rId32"/>
    <p:sldId id="352" r:id="rId33"/>
    <p:sldId id="393" r:id="rId34"/>
    <p:sldId id="351" r:id="rId35"/>
    <p:sldId id="410" r:id="rId36"/>
    <p:sldId id="440" r:id="rId37"/>
    <p:sldId id="500" r:id="rId38"/>
    <p:sldId id="503" r:id="rId39"/>
    <p:sldId id="481" r:id="rId40"/>
    <p:sldId id="501" r:id="rId41"/>
    <p:sldId id="502" r:id="rId42"/>
    <p:sldId id="505" r:id="rId43"/>
    <p:sldId id="504" r:id="rId44"/>
    <p:sldId id="484" r:id="rId45"/>
    <p:sldId id="512" r:id="rId46"/>
    <p:sldId id="510" r:id="rId47"/>
    <p:sldId id="508" r:id="rId48"/>
    <p:sldId id="485" r:id="rId49"/>
    <p:sldId id="486" r:id="rId50"/>
    <p:sldId id="506" r:id="rId51"/>
    <p:sldId id="515" r:id="rId52"/>
    <p:sldId id="489" r:id="rId53"/>
    <p:sldId id="519" r:id="rId54"/>
    <p:sldId id="509" r:id="rId55"/>
    <p:sldId id="405" r:id="rId56"/>
    <p:sldId id="406" r:id="rId57"/>
    <p:sldId id="407" r:id="rId58"/>
    <p:sldId id="408" r:id="rId59"/>
    <p:sldId id="409" r:id="rId60"/>
    <p:sldId id="520" r:id="rId61"/>
    <p:sldId id="521" r:id="rId62"/>
    <p:sldId id="522" r:id="rId63"/>
    <p:sldId id="416" r:id="rId64"/>
    <p:sldId id="457"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3C13801-05A1-4E35-B9BD-9FDC37215064}">
          <p14:sldIdLst>
            <p14:sldId id="291"/>
            <p14:sldId id="295"/>
            <p14:sldId id="462"/>
            <p14:sldId id="463"/>
            <p14:sldId id="418"/>
            <p14:sldId id="464"/>
            <p14:sldId id="334"/>
            <p14:sldId id="419"/>
          </p14:sldIdLst>
        </p14:section>
        <p14:section name="Activity" id="{708803F3-2707-4835-85F8-ED9FC61181DA}">
          <p14:sldIdLst>
            <p14:sldId id="465"/>
            <p14:sldId id="422"/>
            <p14:sldId id="423"/>
            <p14:sldId id="424"/>
            <p14:sldId id="425"/>
            <p14:sldId id="427"/>
            <p14:sldId id="428"/>
            <p14:sldId id="429"/>
            <p14:sldId id="430"/>
            <p14:sldId id="431"/>
            <p14:sldId id="432"/>
            <p14:sldId id="433"/>
            <p14:sldId id="434"/>
            <p14:sldId id="435"/>
            <p14:sldId id="467"/>
            <p14:sldId id="328"/>
          </p14:sldIdLst>
        </p14:section>
        <p14:section name="xAPI Usage (Basics)" id="{EFEF2186-0482-4480-B501-9C1CB97C04C7}">
          <p14:sldIdLst>
            <p14:sldId id="335"/>
            <p14:sldId id="352"/>
            <p14:sldId id="393"/>
            <p14:sldId id="351"/>
            <p14:sldId id="410"/>
            <p14:sldId id="440"/>
          </p14:sldIdLst>
        </p14:section>
        <p14:section name="Use Cases" id="{FED7A912-26AA-4451-9237-D83B24505896}">
          <p14:sldIdLst>
            <p14:sldId id="500"/>
            <p14:sldId id="503"/>
            <p14:sldId id="481"/>
            <p14:sldId id="501"/>
            <p14:sldId id="502"/>
            <p14:sldId id="505"/>
            <p14:sldId id="504"/>
            <p14:sldId id="484"/>
            <p14:sldId id="512"/>
            <p14:sldId id="510"/>
            <p14:sldId id="508"/>
            <p14:sldId id="485"/>
            <p14:sldId id="486"/>
            <p14:sldId id="506"/>
            <p14:sldId id="515"/>
            <p14:sldId id="489"/>
            <p14:sldId id="519"/>
          </p14:sldIdLst>
        </p14:section>
        <p14:section name="TLA and the Road to xAPI" id="{B3EF63A3-2524-441A-A74A-6856E80EFDF5}">
          <p14:sldIdLst>
            <p14:sldId id="509"/>
            <p14:sldId id="405"/>
            <p14:sldId id="406"/>
            <p14:sldId id="407"/>
            <p14:sldId id="408"/>
            <p14:sldId id="409"/>
            <p14:sldId id="520"/>
            <p14:sldId id="521"/>
            <p14:sldId id="522"/>
          </p14:sldIdLst>
        </p14:section>
        <p14:section name="Summary / End" id="{8B4DAE65-78C8-4380-BCCC-57DAA917921B}">
          <p14:sldIdLst>
            <p14:sldId id="416"/>
            <p14:sldId id="457"/>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0070C0"/>
    <a:srgbClr val="66CCFF"/>
    <a:srgbClr val="3399FF"/>
    <a:srgbClr val="66FF33"/>
    <a:srgbClr val="1D8EFF"/>
    <a:srgbClr val="20A3FC"/>
    <a:srgbClr val="3D8BFD"/>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0" autoAdjust="0"/>
    <p:restoredTop sz="66948" autoAdjust="0"/>
  </p:normalViewPr>
  <p:slideViewPr>
    <p:cSldViewPr>
      <p:cViewPr varScale="1">
        <p:scale>
          <a:sx n="55" d="100"/>
          <a:sy n="55" d="100"/>
        </p:scale>
        <p:origin x="-2122" y="-67"/>
      </p:cViewPr>
      <p:guideLst>
        <p:guide orient="horz" pos="480"/>
        <p:guide orient="horz" pos="2432"/>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handoutMaster" Target="handoutMasters/handout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2976035" cy="456873"/>
          </a:xfrm>
          <a:prstGeom prst="rect">
            <a:avLst/>
          </a:prstGeom>
          <a:noFill/>
          <a:ln>
            <a:noFill/>
          </a:ln>
        </p:spPr>
        <p:txBody>
          <a:bodyPr vert="horz" wrap="none" lIns="80766" tIns="40383" rIns="80766" bIns="40383" anchorCtr="0" compatLnSpc="0"/>
          <a:lstStyle/>
          <a:p>
            <a:pPr hangingPunct="0">
              <a:defRPr sz="1400"/>
            </a:pPr>
            <a:endParaRPr lang="en-US" sz="1300">
              <a:latin typeface="Liberation Sans" pitchFamily="18"/>
              <a:ea typeface="Droid Sans Fallback" pitchFamily="2"/>
              <a:cs typeface="FreeSans" pitchFamily="2"/>
            </a:endParaRPr>
          </a:p>
        </p:txBody>
      </p:sp>
      <p:sp>
        <p:nvSpPr>
          <p:cNvPr id="3" name="Date Placeholder 2"/>
          <p:cNvSpPr txBox="1">
            <a:spLocks noGrp="1"/>
          </p:cNvSpPr>
          <p:nvPr>
            <p:ph type="dt" sz="quarter" idx="1"/>
          </p:nvPr>
        </p:nvSpPr>
        <p:spPr>
          <a:xfrm>
            <a:off x="3881647" y="0"/>
            <a:ext cx="2976035" cy="456873"/>
          </a:xfrm>
          <a:prstGeom prst="rect">
            <a:avLst/>
          </a:prstGeom>
          <a:noFill/>
          <a:ln>
            <a:noFill/>
          </a:ln>
        </p:spPr>
        <p:txBody>
          <a:bodyPr vert="horz" wrap="none" lIns="80766" tIns="40383" rIns="80766" bIns="40383" anchorCtr="0" compatLnSpc="0"/>
          <a:lstStyle/>
          <a:p>
            <a:pPr algn="r" hangingPunct="0">
              <a:defRPr sz="1400"/>
            </a:pPr>
            <a:fld id="{1F66843A-4839-4C0A-9595-44BEED77C33A}" type="datetimeFigureOut">
              <a:t>2/20/2017</a:t>
            </a:fld>
            <a:endParaRPr lang="en-US" sz="1300">
              <a:latin typeface="Liberation Sans" pitchFamily="18"/>
              <a:ea typeface="Droid Sans Fallback" pitchFamily="2"/>
              <a:cs typeface="FreeSans" pitchFamily="2"/>
            </a:endParaRPr>
          </a:p>
        </p:txBody>
      </p:sp>
      <p:sp>
        <p:nvSpPr>
          <p:cNvPr id="4" name="Footer Placeholder 3"/>
          <p:cNvSpPr txBox="1">
            <a:spLocks noGrp="1"/>
          </p:cNvSpPr>
          <p:nvPr>
            <p:ph type="ftr" sz="quarter" idx="2"/>
          </p:nvPr>
        </p:nvSpPr>
        <p:spPr>
          <a:xfrm>
            <a:off x="0" y="8686800"/>
            <a:ext cx="2976035" cy="456873"/>
          </a:xfrm>
          <a:prstGeom prst="rect">
            <a:avLst/>
          </a:prstGeom>
          <a:noFill/>
          <a:ln>
            <a:noFill/>
          </a:ln>
        </p:spPr>
        <p:txBody>
          <a:bodyPr vert="horz" wrap="none" lIns="80766" tIns="40383" rIns="80766" bIns="40383" anchor="b" anchorCtr="0" compatLnSpc="0"/>
          <a:lstStyle/>
          <a:p>
            <a:pPr hangingPunct="0">
              <a:defRPr sz="1400"/>
            </a:pPr>
            <a:endParaRPr lang="en-US" sz="1300">
              <a:latin typeface="Liberation Sans" pitchFamily="18"/>
              <a:ea typeface="Droid Sans Fallback" pitchFamily="2"/>
              <a:cs typeface="FreeSans" pitchFamily="2"/>
            </a:endParaRPr>
          </a:p>
        </p:txBody>
      </p:sp>
      <p:sp>
        <p:nvSpPr>
          <p:cNvPr id="5" name="Slide Number Placeholder 4"/>
          <p:cNvSpPr txBox="1">
            <a:spLocks noGrp="1"/>
          </p:cNvSpPr>
          <p:nvPr>
            <p:ph type="sldNum" sz="quarter" idx="3"/>
          </p:nvPr>
        </p:nvSpPr>
        <p:spPr>
          <a:xfrm>
            <a:off x="3881647" y="8686800"/>
            <a:ext cx="2976035" cy="456873"/>
          </a:xfrm>
          <a:prstGeom prst="rect">
            <a:avLst/>
          </a:prstGeom>
          <a:noFill/>
          <a:ln>
            <a:noFill/>
          </a:ln>
        </p:spPr>
        <p:txBody>
          <a:bodyPr vert="horz" wrap="none" lIns="80766" tIns="40383" rIns="80766" bIns="40383" anchor="b" anchorCtr="0" compatLnSpc="0"/>
          <a:lstStyle/>
          <a:p>
            <a:pPr algn="r" hangingPunct="0">
              <a:defRPr sz="1400"/>
            </a:pPr>
            <a:fld id="{B2B87DBE-82D2-48CA-BC78-1B5079AFF859}" type="slidenum">
              <a:t>‹#›</a:t>
            </a:fld>
            <a:endParaRPr lang="en-US" sz="1300">
              <a:latin typeface="Liberation Sans" pitchFamily="18"/>
              <a:ea typeface="Droid Sans Fallback" pitchFamily="2"/>
              <a:cs typeface="FreeSans" pitchFamily="2"/>
            </a:endParaRPr>
          </a:p>
        </p:txBody>
      </p:sp>
    </p:spTree>
    <p:extLst>
      <p:ext uri="{BB962C8B-B14F-4D97-AF65-F5344CB8AC3E}">
        <p14:creationId xmlns:p14="http://schemas.microsoft.com/office/powerpoint/2010/main" val="3475541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371599" y="764280"/>
            <a:ext cx="5028480" cy="3771360"/>
          </a:xfrm>
          <a:prstGeom prst="rect">
            <a:avLst/>
          </a:prstGeom>
          <a:noFill/>
          <a:ln>
            <a:noFill/>
            <a:prstDash val="solid"/>
          </a:ln>
        </p:spPr>
      </p:sp>
      <p:sp>
        <p:nvSpPr>
          <p:cNvPr id="3" name="Notes Placeholder 2"/>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4" name="Header Placeholder 3"/>
          <p:cNvSpPr txBox="1">
            <a:spLocks noGrp="1"/>
          </p:cNvSpPr>
          <p:nvPr>
            <p:ph type="hdr" sz="quarter"/>
          </p:nvPr>
        </p:nvSpPr>
        <p:spPr>
          <a:xfrm>
            <a:off x="0" y="0"/>
            <a:ext cx="3372840" cy="502560"/>
          </a:xfrm>
          <a:prstGeom prst="rect">
            <a:avLst/>
          </a:prstGeom>
          <a:noFill/>
          <a:ln>
            <a:noFill/>
          </a:ln>
        </p:spPr>
        <p:txBody>
          <a:bodyPr lIns="0" tIns="0" rIns="0" bIns="0" anchorCtr="0"/>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e Placeholder 4"/>
          <p:cNvSpPr txBox="1">
            <a:spLocks noGrp="1"/>
          </p:cNvSpPr>
          <p:nvPr>
            <p:ph type="dt" idx="1"/>
          </p:nvPr>
        </p:nvSpPr>
        <p:spPr>
          <a:xfrm>
            <a:off x="4399200" y="0"/>
            <a:ext cx="3372840" cy="502560"/>
          </a:xfrm>
          <a:prstGeom prst="rect">
            <a:avLst/>
          </a:prstGeom>
          <a:noFill/>
          <a:ln>
            <a:noFill/>
          </a:ln>
        </p:spPr>
        <p:txBody>
          <a:bodyPr lIns="0" tIns="0" rIns="0" bIns="0" anchorCtr="0"/>
          <a:lstStyle>
            <a:lvl1pPr lvl="0" algn="r" rtl="0" hangingPunct="0">
              <a:buNone/>
              <a:tabLst/>
              <a:defRPr lang="en-US" sz="1400" kern="1200">
                <a:latin typeface="Liberation Serif" pitchFamily="18"/>
                <a:ea typeface="DejaVu Sans" pitchFamily="2"/>
                <a:cs typeface="DejaVu Sans" pitchFamily="2"/>
              </a:defRPr>
            </a:lvl1pPr>
          </a:lstStyle>
          <a:p>
            <a:pPr lvl="0"/>
            <a:fld id="{7F20243C-15B7-499A-B9E2-6D1D674602A5}" type="datetimeFigureOut">
              <a:t>2/20/2017</a:t>
            </a:fld>
            <a:endParaRPr lang="en-US"/>
          </a:p>
        </p:txBody>
      </p:sp>
      <p:sp>
        <p:nvSpPr>
          <p:cNvPr id="6" name="Footer Placeholder 5"/>
          <p:cNvSpPr txBox="1">
            <a:spLocks noGrp="1"/>
          </p:cNvSpPr>
          <p:nvPr>
            <p:ph type="ftr" sz="quarter" idx="4"/>
          </p:nvPr>
        </p:nvSpPr>
        <p:spPr>
          <a:xfrm>
            <a:off x="0" y="9555480"/>
            <a:ext cx="3372840" cy="502560"/>
          </a:xfrm>
          <a:prstGeom prst="rect">
            <a:avLst/>
          </a:prstGeom>
          <a:noFill/>
          <a:ln>
            <a:noFill/>
          </a:ln>
        </p:spPr>
        <p:txBody>
          <a:bodyPr lIns="0" tIns="0" rIns="0" bIns="0" anchor="b" anchorCtr="0"/>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Slide Number Placeholder 6"/>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lstStyle>
            <a:lvl1pPr lvl="0" algn="r" rtl="0" hangingPunct="0">
              <a:buNone/>
              <a:tabLst/>
              <a:defRPr lang="en-US" sz="1400" kern="1200">
                <a:latin typeface="Liberation Serif" pitchFamily="18"/>
                <a:ea typeface="DejaVu Sans" pitchFamily="2"/>
                <a:cs typeface="DejaVu Sans" pitchFamily="2"/>
              </a:defRPr>
            </a:lvl1pPr>
          </a:lstStyle>
          <a:p>
            <a:pPr lvl="0"/>
            <a:fld id="{8F9F2838-8FA1-4BFF-8653-9F27B290F4CA}" type="slidenum">
              <a:t>‹#›</a:t>
            </a:fld>
            <a:endParaRPr lang="en-US"/>
          </a:p>
        </p:txBody>
      </p:sp>
    </p:spTree>
    <p:extLst>
      <p:ext uri="{BB962C8B-B14F-4D97-AF65-F5344CB8AC3E}">
        <p14:creationId xmlns:p14="http://schemas.microsoft.com/office/powerpoint/2010/main" val="82116673"/>
      </p:ext>
    </p:extLst>
  </p:cSld>
  <p:clrMap bg1="lt1" tx1="dk1" bg2="lt2" tx2="dk2" accent1="accent1" accent2="accent2" accent3="accent3" accent4="accent4" accent5="accent5" accent6="accent6" hlink="hlink" folHlink="folHlink"/>
  <p:notesStyle>
    <a:lvl1pPr marL="216000" marR="0" indent="-216000" rtl="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85800"/>
            <a:ext cx="4572000" cy="34290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799" y="4343400"/>
            <a:ext cx="5486040" cy="4114440"/>
          </a:xfrm>
        </p:spPr>
        <p:txBody>
          <a:bodyPr wrap="square" lIns="91440" tIns="45720" rIns="91440" bIns="45720" anchor="t"/>
          <a:lstStyle/>
          <a:p>
            <a:endParaRPr lang="en-US"/>
          </a:p>
        </p:txBody>
      </p:sp>
      <p:sp>
        <p:nvSpPr>
          <p:cNvPr id="4" name="Slide Number Placeholder 3"/>
          <p:cNvSpPr txBox="1">
            <a:spLocks noGrp="1"/>
          </p:cNvSpPr>
          <p:nvPr>
            <p:ph type="sldNum" sz="quarter" idx="8"/>
          </p:nvPr>
        </p:nvSpPr>
        <p:spPr>
          <a:xfrm>
            <a:off x="3884759" y="8685360"/>
            <a:ext cx="2971440" cy="456839"/>
          </a:xfrm>
        </p:spPr>
        <p:txBody>
          <a:bodyPr wrap="square" lIns="91440" tIns="45720" rIns="91440" bIns="45720"/>
          <a:lstStyle/>
          <a:p>
            <a:pPr lvl="0"/>
            <a:fld id="{0D8D09CA-B0F7-47E8-8261-A059DBA42D97}" type="slidenum">
              <a:t>1</a:t>
            </a:fld>
            <a:endParaRPr lang="en-US" sz="1200">
              <a:solidFill>
                <a:srgbClr val="000000"/>
              </a:solidFill>
              <a:latin typeface="+mn-lt"/>
              <a:ea typeface="+mn-ea"/>
              <a:cs typeface="+mn-cs"/>
            </a:endParaRPr>
          </a:p>
        </p:txBody>
      </p:sp>
    </p:spTree>
    <p:extLst>
      <p:ext uri="{BB962C8B-B14F-4D97-AF65-F5344CB8AC3E}">
        <p14:creationId xmlns:p14="http://schemas.microsoft.com/office/powerpoint/2010/main" val="199699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Syntactic and semantic</a:t>
            </a:r>
            <a:r>
              <a:rPr lang="en-US" baseline="0" dirty="0" smtClean="0"/>
              <a:t> interoperability of (learning experience) data is important for several reasons, depending upon your perspective. </a:t>
            </a:r>
          </a:p>
          <a:p>
            <a:endParaRPr lang="en-US" baseline="0" dirty="0" smtClean="0"/>
          </a:p>
          <a:p>
            <a:r>
              <a:rPr lang="en-US" baseline="0" dirty="0" smtClean="0"/>
              <a:t>For learning scientists, this allows greater insight into learners’ performance longitudinal and opens-up the possibility of cross-platform / long-term personalization of learning.</a:t>
            </a:r>
          </a:p>
          <a:p>
            <a:endParaRPr lang="en-US" baseline="0" dirty="0" smtClean="0"/>
          </a:p>
          <a:p>
            <a:r>
              <a:rPr lang="en-US" baseline="0" dirty="0" smtClean="0"/>
              <a:t>For computer scientists and data mining, this allows for mass aggregation of data, which can be used to analyze the system, for instance, which learning pathways lead to greatest success? Which instructors appear to produce the most qualified students? Which simulation-based training opportunities have the greatest impact on downstream performance?</a:t>
            </a:r>
          </a:p>
          <a:p>
            <a:endParaRPr lang="en-US" baseline="0" dirty="0" smtClean="0"/>
          </a:p>
          <a:p>
            <a:r>
              <a:rPr lang="en-US" baseline="0" dirty="0" smtClean="0"/>
              <a:t>For human resources professionals (J1s), this allows greater insight into individual and collective human capital management, to potentially help inform selection, professional development opportunities, or readiness estimates. </a:t>
            </a:r>
            <a:endParaRPr lang="en-US" dirty="0"/>
          </a:p>
        </p:txBody>
      </p:sp>
      <p:sp>
        <p:nvSpPr>
          <p:cNvPr id="4" name="Slide Number Placeholder 3"/>
          <p:cNvSpPr>
            <a:spLocks noGrp="1"/>
          </p:cNvSpPr>
          <p:nvPr>
            <p:ph type="sldNum" sz="quarter" idx="10"/>
          </p:nvPr>
        </p:nvSpPr>
        <p:spPr/>
        <p:txBody>
          <a:bodyPr/>
          <a:lstStyle/>
          <a:p>
            <a:pPr lvl="0"/>
            <a:fld id="{8F9F2838-8FA1-4BFF-8653-9F27B290F4CA}" type="slidenum">
              <a:rPr lang="en-US" smtClean="0"/>
              <a:t>24</a:t>
            </a:fld>
            <a:endParaRPr lang="en-US"/>
          </a:p>
        </p:txBody>
      </p:sp>
    </p:spTree>
    <p:extLst>
      <p:ext uri="{BB962C8B-B14F-4D97-AF65-F5344CB8AC3E}">
        <p14:creationId xmlns:p14="http://schemas.microsoft.com/office/powerpoint/2010/main" val="3494658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r>
              <a:rPr lang="en-US" dirty="0" smtClean="0"/>
              <a:t>Learning Record Store – Basically the </a:t>
            </a:r>
            <a:r>
              <a:rPr lang="en-US" dirty="0" err="1" smtClean="0"/>
              <a:t>xAPI</a:t>
            </a:r>
            <a:r>
              <a:rPr lang="en-US" dirty="0" smtClean="0"/>
              <a:t> database</a:t>
            </a:r>
          </a:p>
          <a:p>
            <a:r>
              <a:rPr lang="en-US" dirty="0" smtClean="0"/>
              <a:t>Learning</a:t>
            </a:r>
            <a:r>
              <a:rPr lang="en-US" baseline="0" dirty="0" smtClean="0"/>
              <a:t> Record Provider – Provides data (it could be anything, i.e., a web-based course, a simulation, any input system)</a:t>
            </a:r>
          </a:p>
          <a:p>
            <a:r>
              <a:rPr lang="en-US" baseline="0" dirty="0" smtClean="0"/>
              <a:t>Learning Record Consumer – Consumes data</a:t>
            </a:r>
          </a:p>
        </p:txBody>
      </p:sp>
      <p:sp>
        <p:nvSpPr>
          <p:cNvPr id="4" name="Slide Number Placeholder 3"/>
          <p:cNvSpPr>
            <a:spLocks noGrp="1"/>
          </p:cNvSpPr>
          <p:nvPr>
            <p:ph type="sldNum" sz="quarter" idx="10"/>
          </p:nvPr>
        </p:nvSpPr>
        <p:spPr/>
        <p:txBody>
          <a:bodyPr/>
          <a:lstStyle/>
          <a:p>
            <a:fld id="{F46F3BF9-6658-42B4-93DC-65F503807BFA}"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1770571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85800"/>
            <a:ext cx="4572000" cy="34290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799" y="4343400"/>
            <a:ext cx="5486040" cy="4114440"/>
          </a:xfrm>
        </p:spPr>
        <p:txBody>
          <a:bodyPr wrap="square" lIns="91440" tIns="45720" rIns="91440" bIns="45720" anchor="t"/>
          <a:lstStyle/>
          <a:p>
            <a:endParaRPr lang="en-US"/>
          </a:p>
        </p:txBody>
      </p:sp>
      <p:sp>
        <p:nvSpPr>
          <p:cNvPr id="4" name="Slide Number Placeholder 3"/>
          <p:cNvSpPr txBox="1">
            <a:spLocks noGrp="1"/>
          </p:cNvSpPr>
          <p:nvPr>
            <p:ph type="sldNum" sz="quarter" idx="8"/>
          </p:nvPr>
        </p:nvSpPr>
        <p:spPr>
          <a:xfrm>
            <a:off x="3884759" y="8685360"/>
            <a:ext cx="2971440" cy="456839"/>
          </a:xfrm>
        </p:spPr>
        <p:txBody>
          <a:bodyPr wrap="square" lIns="91440" tIns="45720" rIns="91440" bIns="45720"/>
          <a:lstStyle/>
          <a:p>
            <a:pPr lvl="0"/>
            <a:fld id="{0D8D09CA-B0F7-47E8-8261-A059DBA42D97}" type="slidenum">
              <a:t>31</a:t>
            </a:fld>
            <a:endParaRPr lang="en-US" sz="1200">
              <a:solidFill>
                <a:srgbClr val="000000"/>
              </a:solidFill>
              <a:latin typeface="+mn-lt"/>
              <a:ea typeface="+mn-ea"/>
              <a:cs typeface="+mn-cs"/>
            </a:endParaRPr>
          </a:p>
        </p:txBody>
      </p:sp>
    </p:spTree>
    <p:extLst>
      <p:ext uri="{BB962C8B-B14F-4D97-AF65-F5344CB8AC3E}">
        <p14:creationId xmlns:p14="http://schemas.microsoft.com/office/powerpoint/2010/main" val="199699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i="0" u="none" strike="noStrike" kern="1200" cap="none" dirty="0" smtClean="0">
                <a:ln>
                  <a:noFill/>
                </a:ln>
                <a:effectLst/>
                <a:highlight>
                  <a:scrgbClr r="0" g="0" b="0">
                    <a:alpha val="0"/>
                  </a:scrgbClr>
                </a:highlight>
                <a:latin typeface="Liberation Sans" pitchFamily="18"/>
              </a:rPr>
              <a:t>Range Experience Acquisition Portal for Evaluation and Reporting (REAPER)</a:t>
            </a:r>
          </a:p>
          <a:p>
            <a:r>
              <a:rPr lang="en-US" sz="2000" b="0" i="0" u="none" strike="noStrike" kern="1200" cap="none" dirty="0" smtClean="0">
                <a:ln>
                  <a:noFill/>
                </a:ln>
                <a:effectLst/>
                <a:highlight>
                  <a:scrgbClr r="0" g="0" b="0">
                    <a:alpha val="0"/>
                  </a:scrgbClr>
                </a:highlight>
                <a:latin typeface="Liberation Sans" pitchFamily="18"/>
              </a:rPr>
              <a:t>During basic training in the Army servicemen and servicewomen must pass the basic rifleman marksmanship (</a:t>
            </a:r>
            <a:r>
              <a:rPr lang="en-US" sz="2000" b="0" i="0" u="none" strike="noStrike" kern="1200" cap="none" dirty="0" err="1" smtClean="0">
                <a:ln>
                  <a:noFill/>
                </a:ln>
                <a:effectLst/>
                <a:highlight>
                  <a:scrgbClr r="0" g="0" b="0">
                    <a:alpha val="0"/>
                  </a:scrgbClr>
                </a:highlight>
                <a:latin typeface="Liberation Sans" pitchFamily="18"/>
              </a:rPr>
              <a:t>BRM</a:t>
            </a:r>
            <a:r>
              <a:rPr lang="en-US" sz="2000" b="0" i="0" u="none" strike="noStrike" kern="1200" cap="none" dirty="0" smtClean="0">
                <a:ln>
                  <a:noFill/>
                </a:ln>
                <a:effectLst/>
                <a:highlight>
                  <a:scrgbClr r="0" g="0" b="0">
                    <a:alpha val="0"/>
                  </a:scrgbClr>
                </a:highlight>
                <a:latin typeface="Liberation Sans" pitchFamily="18"/>
              </a:rPr>
              <a:t>) range test. The purpose of this study was to investigate technology that could be used to track accuracy and performance in live firing range exercises. Both student progress and physical performance at the firing range was captured using the Experience API. </a:t>
            </a:r>
          </a:p>
          <a:p>
            <a:r>
              <a:rPr lang="en-US" sz="2000" b="0" i="0" u="none" strike="noStrike" kern="1200" cap="none" dirty="0" smtClean="0">
                <a:ln>
                  <a:noFill/>
                </a:ln>
                <a:effectLst/>
                <a:highlight>
                  <a:scrgbClr r="0" g="0" b="0">
                    <a:alpha val="0"/>
                  </a:scrgbClr>
                </a:highlight>
                <a:latin typeface="Liberation Sans" pitchFamily="18"/>
              </a:rPr>
              <a:t>The live range was modified to collect training results data and then the data was associated to individual soldiers via their Common Access Card (CAC). The process begins with the shooter entering their PIN code into the student station and completing the training. While the training is occurring, xAPI statements are transmitted to the firing range </a:t>
            </a:r>
            <a:r>
              <a:rPr lang="en-US" sz="2000" b="0" i="0" u="none" strike="noStrike" kern="1200" cap="none" dirty="0" err="1" smtClean="0">
                <a:ln>
                  <a:noFill/>
                </a:ln>
                <a:effectLst/>
                <a:highlight>
                  <a:scrgbClr r="0" g="0" b="0">
                    <a:alpha val="0"/>
                  </a:scrgbClr>
                </a:highlight>
                <a:latin typeface="Liberation Sans" pitchFamily="18"/>
              </a:rPr>
              <a:t>LRS</a:t>
            </a:r>
            <a:r>
              <a:rPr lang="en-US" sz="2000" b="0" i="0" u="none" strike="noStrike" kern="1200" cap="none" dirty="0" smtClean="0">
                <a:ln>
                  <a:noFill/>
                </a:ln>
                <a:effectLst/>
                <a:highlight>
                  <a:scrgbClr r="0" g="0" b="0">
                    <a:alpha val="0"/>
                  </a:scrgbClr>
                </a:highlight>
                <a:latin typeface="Liberation Sans" pitchFamily="18"/>
              </a:rPr>
              <a:t>. The firing range </a:t>
            </a:r>
            <a:r>
              <a:rPr lang="en-US" sz="2000" b="0" i="0" u="none" strike="noStrike" kern="1200" cap="none" dirty="0" err="1" smtClean="0">
                <a:ln>
                  <a:noFill/>
                </a:ln>
                <a:effectLst/>
                <a:highlight>
                  <a:scrgbClr r="0" g="0" b="0">
                    <a:alpha val="0"/>
                  </a:scrgbClr>
                </a:highlight>
                <a:latin typeface="Liberation Sans" pitchFamily="18"/>
              </a:rPr>
              <a:t>LRS</a:t>
            </a:r>
            <a:r>
              <a:rPr lang="en-US" sz="2000" b="0" i="0" u="none" strike="noStrike" kern="1200" cap="none" dirty="0" smtClean="0">
                <a:ln>
                  <a:noFill/>
                </a:ln>
                <a:effectLst/>
                <a:highlight>
                  <a:scrgbClr r="0" g="0" b="0">
                    <a:alpha val="0"/>
                  </a:scrgbClr>
                </a:highlight>
                <a:latin typeface="Liberation Sans" pitchFamily="18"/>
              </a:rPr>
              <a:t> transmits its data to the a reporting </a:t>
            </a:r>
            <a:r>
              <a:rPr lang="en-US" sz="2000" b="0" i="0" u="none" strike="noStrike" kern="1200" cap="none" dirty="0" err="1" smtClean="0">
                <a:ln>
                  <a:noFill/>
                </a:ln>
                <a:effectLst/>
                <a:highlight>
                  <a:scrgbClr r="0" g="0" b="0">
                    <a:alpha val="0"/>
                  </a:scrgbClr>
                </a:highlight>
                <a:latin typeface="Liberation Sans" pitchFamily="18"/>
              </a:rPr>
              <a:t>LRS</a:t>
            </a:r>
            <a:r>
              <a:rPr lang="en-US" sz="2000" b="0" i="0" u="none" strike="noStrike" kern="1200" cap="none" dirty="0" smtClean="0">
                <a:ln>
                  <a:noFill/>
                </a:ln>
                <a:effectLst/>
                <a:highlight>
                  <a:scrgbClr r="0" g="0" b="0">
                    <a:alpha val="0"/>
                  </a:scrgbClr>
                </a:highlight>
                <a:latin typeface="Liberation Sans" pitchFamily="18"/>
              </a:rPr>
              <a:t>, where the data is aggregated to develop the corrective or remedial Interactive Multimedia Instruction. </a:t>
            </a:r>
          </a:p>
          <a:p>
            <a:r>
              <a:rPr lang="en-US" sz="2000" b="0" i="0" u="none" strike="noStrike" kern="1200" cap="none" dirty="0" smtClean="0">
                <a:ln>
                  <a:noFill/>
                </a:ln>
                <a:effectLst/>
                <a:highlight>
                  <a:scrgbClr r="0" g="0" b="0">
                    <a:alpha val="0"/>
                  </a:scrgbClr>
                </a:highlight>
                <a:latin typeface="Liberation Sans" pitchFamily="18"/>
              </a:rPr>
              <a:t>The shooter, coach/commander, and researcher are able to log in to their respective portals to view the results. A dashboard was also developed to provide an analytical view into the results of the data as well as provide immediate remedial training material to the soldier to assist in improving marksmanship defects. For example, if the trigger is not properly squeezed, the rifle will be misaligned with the target at the moment of firing. So the IMI training provides immediate remediation based on the trigger performance data captured via xAPI. </a:t>
            </a:r>
          </a:p>
          <a:p>
            <a:r>
              <a:rPr lang="en-US" sz="2000" b="0" i="0" u="none" strike="noStrike" kern="1200" cap="none" dirty="0" smtClean="0">
                <a:ln>
                  <a:noFill/>
                </a:ln>
                <a:effectLst/>
                <a:highlight>
                  <a:scrgbClr r="0" g="0" b="0">
                    <a:alpha val="0"/>
                  </a:scrgbClr>
                </a:highlight>
                <a:latin typeface="Liberation Sans" pitchFamily="18"/>
              </a:rPr>
              <a:t>The training value and benefits of this type of technology solution are far reaching, and applications include: target </a:t>
            </a:r>
            <a:r>
              <a:rPr lang="en-US" sz="2000" b="0" i="0" u="none" strike="noStrike" kern="1200" cap="none" dirty="0" err="1" smtClean="0">
                <a:ln>
                  <a:noFill/>
                </a:ln>
                <a:effectLst/>
                <a:highlight>
                  <a:scrgbClr r="0" g="0" b="0">
                    <a:alpha val="0"/>
                  </a:scrgbClr>
                </a:highlight>
                <a:latin typeface="Liberation Sans" pitchFamily="18"/>
              </a:rPr>
              <a:t>heatmaps</a:t>
            </a:r>
            <a:r>
              <a:rPr lang="en-US" sz="2000" b="0" i="0" u="none" strike="noStrike" kern="1200" cap="none" dirty="0" smtClean="0">
                <a:ln>
                  <a:noFill/>
                </a:ln>
                <a:effectLst/>
                <a:highlight>
                  <a:scrgbClr r="0" g="0" b="0">
                    <a:alpha val="0"/>
                  </a:scrgbClr>
                </a:highlight>
                <a:latin typeface="Liberation Sans" pitchFamily="18"/>
              </a:rPr>
              <a:t> for range operations information; human performance information for students coaches and researchers; analysis of the efficacy of training methods; automated tutoring; and many more.</a:t>
            </a:r>
          </a:p>
          <a:p>
            <a:r>
              <a:rPr lang="en-US" sz="2000" b="0" i="1" u="none" strike="noStrike" kern="1200" cap="none" dirty="0" smtClean="0">
                <a:ln>
                  <a:noFill/>
                </a:ln>
                <a:effectLst/>
                <a:highlight>
                  <a:scrgbClr r="0" g="0" b="0">
                    <a:alpha val="0"/>
                  </a:scrgbClr>
                </a:highlight>
                <a:latin typeface="Liberation Sans" pitchFamily="18"/>
              </a:rPr>
              <a:t>For more information, see “Putting Live Firing Range Data to Work Using the xAPI,” by Paula J. </a:t>
            </a:r>
            <a:r>
              <a:rPr lang="en-US" sz="2000" b="0" i="1" u="none" strike="noStrike" kern="1200" cap="none" dirty="0" err="1" smtClean="0">
                <a:ln>
                  <a:noFill/>
                </a:ln>
                <a:effectLst/>
                <a:highlight>
                  <a:scrgbClr r="0" g="0" b="0">
                    <a:alpha val="0"/>
                  </a:scrgbClr>
                </a:highlight>
                <a:latin typeface="Liberation Sans" pitchFamily="18"/>
              </a:rPr>
              <a:t>Durlach</a:t>
            </a:r>
            <a:r>
              <a:rPr lang="en-US" sz="2000" b="0" i="1" u="none" strike="noStrike" kern="1200" cap="none" dirty="0" smtClean="0">
                <a:ln>
                  <a:noFill/>
                </a:ln>
                <a:effectLst/>
                <a:highlight>
                  <a:scrgbClr r="0" g="0" b="0">
                    <a:alpha val="0"/>
                  </a:scrgbClr>
                </a:highlight>
                <a:latin typeface="Liberation Sans" pitchFamily="18"/>
              </a:rPr>
              <a:t> et al., published in the Proceeding of the 2015 I/</a:t>
            </a:r>
            <a:r>
              <a:rPr lang="en-US" sz="2000" b="0" i="1" u="none" strike="noStrike" kern="1200" cap="none" dirty="0" err="1" smtClean="0">
                <a:ln>
                  <a:noFill/>
                </a:ln>
                <a:effectLst/>
                <a:highlight>
                  <a:scrgbClr r="0" g="0" b="0">
                    <a:alpha val="0"/>
                  </a:scrgbClr>
                </a:highlight>
                <a:latin typeface="Liberation Sans" pitchFamily="18"/>
              </a:rPr>
              <a:t>ITSEC</a:t>
            </a:r>
            <a:r>
              <a:rPr lang="en-US" sz="2000" b="0" i="1" u="none" strike="noStrike" kern="1200" cap="none" dirty="0" smtClean="0">
                <a:ln>
                  <a:noFill/>
                </a:ln>
                <a:effectLst/>
                <a:highlight>
                  <a:scrgbClr r="0" g="0" b="0">
                    <a:alpha val="0"/>
                  </a:scrgbClr>
                </a:highlight>
                <a:latin typeface="Liberation Sans" pitchFamily="18"/>
              </a:rPr>
              <a:t> Conference.</a:t>
            </a:r>
            <a:endParaRPr lang="en-US" sz="2000" b="0" i="0" u="none" strike="noStrike" kern="1200" cap="none" dirty="0" smtClean="0">
              <a:ln>
                <a:noFill/>
              </a:ln>
              <a:effectLst/>
              <a:highlight>
                <a:scrgbClr r="0" g="0" b="0">
                  <a:alpha val="0"/>
                </a:scrgbClr>
              </a:highlight>
              <a:latin typeface="Liberation Sans" pitchFamily="18"/>
            </a:endParaRPr>
          </a:p>
          <a:p>
            <a:endParaRPr lang="en-US" dirty="0"/>
          </a:p>
        </p:txBody>
      </p:sp>
      <p:sp>
        <p:nvSpPr>
          <p:cNvPr id="4" name="Slide Number Placeholder 3"/>
          <p:cNvSpPr>
            <a:spLocks noGrp="1"/>
          </p:cNvSpPr>
          <p:nvPr>
            <p:ph type="sldNum" sz="quarter" idx="10"/>
          </p:nvPr>
        </p:nvSpPr>
        <p:spPr/>
        <p:txBody>
          <a:bodyPr/>
          <a:lstStyle/>
          <a:p>
            <a:pPr lvl="0"/>
            <a:fld id="{8F9F2838-8FA1-4BFF-8653-9F27B290F4CA}" type="slidenum">
              <a:rPr lang="en-US" smtClean="0"/>
              <a:t>32</a:t>
            </a:fld>
            <a:endParaRPr lang="en-US"/>
          </a:p>
        </p:txBody>
      </p:sp>
    </p:spTree>
    <p:extLst>
      <p:ext uri="{BB962C8B-B14F-4D97-AF65-F5344CB8AC3E}">
        <p14:creationId xmlns:p14="http://schemas.microsoft.com/office/powerpoint/2010/main" val="2915741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p:cNvSpPr>
          <p:nvPr>
            <p:ph type="sldImg"/>
          </p:nvPr>
        </p:nvSpPr>
        <p:spPr bwMode="auto">
          <a:xfrm>
            <a:off x="1371600" y="763588"/>
            <a:ext cx="5029200" cy="37719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9571"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smtClean="0">
                <a:ea typeface="ＭＳ Ｐゴシック" charset="0"/>
                <a:cs typeface="ＭＳ Ｐゴシック" charset="0"/>
              </a:rPr>
              <a:t>Range Experience Acquisition Portal for Evaluation &amp; Reporting </a:t>
            </a:r>
          </a:p>
          <a:p>
            <a:pPr>
              <a:defRPr/>
            </a:pPr>
            <a:endParaRPr lang="en-US" dirty="0" smtClean="0"/>
          </a:p>
          <a:p>
            <a:pPr>
              <a:defRPr/>
            </a:pPr>
            <a:r>
              <a:rPr lang="en-US" dirty="0" smtClean="0"/>
              <a:t>Live Training Range reporting results via xAPI/LRS </a:t>
            </a:r>
          </a:p>
          <a:p>
            <a:pPr lvl="1">
              <a:defRPr/>
            </a:pPr>
            <a:r>
              <a:rPr lang="en-US" dirty="0" smtClean="0"/>
              <a:t>Experience Application Programming Interface (xAPI)</a:t>
            </a:r>
          </a:p>
          <a:p>
            <a:pPr lvl="1">
              <a:defRPr/>
            </a:pPr>
            <a:r>
              <a:rPr lang="en-US" dirty="0" smtClean="0"/>
              <a:t>Learning Record Store (LRS)</a:t>
            </a:r>
          </a:p>
          <a:p>
            <a:pPr>
              <a:defRPr/>
            </a:pPr>
            <a:r>
              <a:rPr lang="en-US" dirty="0" smtClean="0"/>
              <a:t>Corrective IMI delivered to Shooter</a:t>
            </a:r>
          </a:p>
          <a:p>
            <a:pPr lvl="1">
              <a:defRPr/>
            </a:pPr>
            <a:r>
              <a:rPr lang="en-US" dirty="0" smtClean="0"/>
              <a:t>Interactive Multimedia Instruction (IMI)</a:t>
            </a:r>
          </a:p>
          <a:p>
            <a:pPr>
              <a:defRPr/>
            </a:pPr>
            <a:r>
              <a:rPr lang="en-US" dirty="0" smtClean="0"/>
              <a:t>BRM10 data automated to DTMS</a:t>
            </a:r>
          </a:p>
          <a:p>
            <a:pPr marL="914400" lvl="1" indent="-514350">
              <a:defRPr/>
            </a:pPr>
            <a:r>
              <a:rPr lang="en-US" dirty="0" smtClean="0"/>
              <a:t>Digital Training Management System</a:t>
            </a:r>
          </a:p>
          <a:p>
            <a:pPr marL="914400" lvl="1" indent="-514350">
              <a:defRPr/>
            </a:pPr>
            <a:r>
              <a:rPr lang="en-US" dirty="0" smtClean="0"/>
              <a:t>Basic Rifle Marksmanship (BRM)</a:t>
            </a:r>
          </a:p>
          <a:p>
            <a:pPr>
              <a:defRPr/>
            </a:pPr>
            <a:r>
              <a:rPr lang="en-US" dirty="0" smtClean="0"/>
              <a:t>Range data made available to Training Community</a:t>
            </a:r>
          </a:p>
          <a:p>
            <a:pPr lvl="1">
              <a:defRPr/>
            </a:pPr>
            <a:r>
              <a:rPr lang="en-US" dirty="0" smtClean="0"/>
              <a:t>IMI training data made available</a:t>
            </a:r>
          </a:p>
          <a:p>
            <a:pPr lvl="1">
              <a:defRPr/>
            </a:pPr>
            <a:endParaRPr lang="en-US" dirty="0" smtClean="0"/>
          </a:p>
          <a:p>
            <a:pPr lvl="1">
              <a:defRPr/>
            </a:pPr>
            <a:r>
              <a:rPr lang="en-US" dirty="0" smtClean="0"/>
              <a:t>Different data views (audiences): Shooter, Coach/Commander, Researcher</a:t>
            </a:r>
          </a:p>
          <a:p>
            <a:pPr>
              <a:defRPr/>
            </a:pPr>
            <a:endParaRPr lang="en-US" dirty="0" smtClean="0">
              <a:ea typeface="ＭＳ Ｐゴシック" charset="0"/>
              <a:cs typeface="ＭＳ Ｐゴシック" charset="0"/>
            </a:endParaRPr>
          </a:p>
          <a:p>
            <a:pPr>
              <a:defRPr/>
            </a:pPr>
            <a:endParaRPr lang="en-US" dirty="0" smtClean="0">
              <a:ea typeface="ＭＳ Ｐゴシック" charset="0"/>
              <a:cs typeface="ＭＳ Ｐゴシック" charset="0"/>
            </a:endParaRPr>
          </a:p>
          <a:p>
            <a:pPr>
              <a:defRPr/>
            </a:pPr>
            <a:endParaRPr lang="en-US" dirty="0">
              <a:ea typeface="ＭＳ Ｐゴシック" charset="0"/>
              <a:cs typeface="ＭＳ Ｐゴシック" charset="0"/>
            </a:endParaRPr>
          </a:p>
        </p:txBody>
      </p:sp>
      <p:sp>
        <p:nvSpPr>
          <p:cNvPr id="1146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879FCD7-2371-4248-96DA-0D3F30C8829D}" type="slidenum">
              <a:rPr altLang="en-US" sz="1200">
                <a:solidFill>
                  <a:prstClr val="black"/>
                </a:solidFill>
                <a:latin typeface="Calibri" charset="0"/>
              </a:rPr>
              <a:pPr eaLnBrk="1" hangingPunct="1"/>
              <a:t>33</a:t>
            </a:fld>
            <a:endParaRPr altLang="en-US" sz="1200">
              <a:solidFill>
                <a:prstClr val="black"/>
              </a:solidFill>
              <a:latin typeface="Calibri" charset="0"/>
            </a:endParaRPr>
          </a:p>
        </p:txBody>
      </p:sp>
    </p:spTree>
    <p:extLst>
      <p:ext uri="{BB962C8B-B14F-4D97-AF65-F5344CB8AC3E}">
        <p14:creationId xmlns:p14="http://schemas.microsoft.com/office/powerpoint/2010/main" val="1239533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lvl="0"/>
            <a:fld id="{8F9F2838-8FA1-4BFF-8653-9F27B290F4CA}" type="slidenum">
              <a:rPr lang="en-US" smtClean="0"/>
              <a:t>34</a:t>
            </a:fld>
            <a:endParaRPr lang="en-US"/>
          </a:p>
        </p:txBody>
      </p:sp>
    </p:spTree>
    <p:extLst>
      <p:ext uri="{BB962C8B-B14F-4D97-AF65-F5344CB8AC3E}">
        <p14:creationId xmlns:p14="http://schemas.microsoft.com/office/powerpoint/2010/main" val="504553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lvl="0"/>
            <a:fld id="{8F9F2838-8FA1-4BFF-8653-9F27B290F4CA}" type="slidenum">
              <a:rPr lang="en-US" smtClean="0"/>
              <a:t>35</a:t>
            </a:fld>
            <a:endParaRPr lang="en-US"/>
          </a:p>
        </p:txBody>
      </p:sp>
    </p:spTree>
    <p:extLst>
      <p:ext uri="{BB962C8B-B14F-4D97-AF65-F5344CB8AC3E}">
        <p14:creationId xmlns:p14="http://schemas.microsoft.com/office/powerpoint/2010/main" val="504553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lvl="0"/>
            <a:fld id="{8F9F2838-8FA1-4BFF-8653-9F27B290F4CA}" type="slidenum">
              <a:rPr lang="en-US" smtClean="0"/>
              <a:t>36</a:t>
            </a:fld>
            <a:endParaRPr lang="en-US"/>
          </a:p>
        </p:txBody>
      </p:sp>
    </p:spTree>
    <p:extLst>
      <p:ext uri="{BB962C8B-B14F-4D97-AF65-F5344CB8AC3E}">
        <p14:creationId xmlns:p14="http://schemas.microsoft.com/office/powerpoint/2010/main" val="504553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u="none" strike="noStrike" kern="1200" cap="none" dirty="0" smtClean="0">
                <a:ln>
                  <a:noFill/>
                </a:ln>
                <a:effectLst/>
                <a:highlight>
                  <a:scrgbClr r="0" g="0" b="0">
                    <a:alpha val="0"/>
                  </a:scrgbClr>
                </a:highlight>
                <a:latin typeface="Liberation Sans" pitchFamily="18"/>
              </a:rPr>
              <a:t>The National Institute of Standards and Technology (</a:t>
            </a:r>
            <a:r>
              <a:rPr lang="en-US" sz="2000" b="0" i="0" u="none" strike="noStrike" kern="1200" cap="none" dirty="0" err="1" smtClean="0">
                <a:ln>
                  <a:noFill/>
                </a:ln>
                <a:effectLst/>
                <a:highlight>
                  <a:scrgbClr r="0" g="0" b="0">
                    <a:alpha val="0"/>
                  </a:scrgbClr>
                </a:highlight>
                <a:latin typeface="Liberation Sans" pitchFamily="18"/>
              </a:rPr>
              <a:t>NIST</a:t>
            </a:r>
            <a:r>
              <a:rPr lang="en-US" sz="2000" b="0" i="0" u="none" strike="noStrike" kern="1200" cap="none" dirty="0" smtClean="0">
                <a:ln>
                  <a:noFill/>
                </a:ln>
                <a:effectLst/>
                <a:highlight>
                  <a:scrgbClr r="0" g="0" b="0">
                    <a:alpha val="0"/>
                  </a:scrgbClr>
                </a:highlight>
                <a:latin typeface="Liberation Sans" pitchFamily="18"/>
              </a:rPr>
              <a:t>) and US Ignite partnered with the Department of Transportation (DoT), National Science Foundation (NSF), International Trade Administration (</a:t>
            </a:r>
            <a:r>
              <a:rPr lang="en-US" sz="2000" b="0" i="0" u="none" strike="noStrike" kern="1200" cap="none" dirty="0" err="1" smtClean="0">
                <a:ln>
                  <a:noFill/>
                </a:ln>
                <a:effectLst/>
                <a:highlight>
                  <a:scrgbClr r="0" g="0" b="0">
                    <a:alpha val="0"/>
                  </a:scrgbClr>
                </a:highlight>
                <a:latin typeface="Liberation Sans" pitchFamily="18"/>
              </a:rPr>
              <a:t>ITA</a:t>
            </a:r>
            <a:r>
              <a:rPr lang="en-US" sz="2000" b="0" i="0" u="none" strike="noStrike" kern="1200" cap="none" dirty="0" smtClean="0">
                <a:ln>
                  <a:noFill/>
                </a:ln>
                <a:effectLst/>
                <a:highlight>
                  <a:scrgbClr r="0" g="0" b="0">
                    <a:alpha val="0"/>
                  </a:scrgbClr>
                </a:highlight>
                <a:latin typeface="Liberation Sans" pitchFamily="18"/>
              </a:rPr>
              <a:t>), Department of Health and Human Services (HHS) and Department of Energy (DoE) to create the Global City Teams Challenge to advance practical applications of the latest research in cyber physical systems. The Global City Teams Challenge is an initiative of </a:t>
            </a:r>
            <a:r>
              <a:rPr lang="en-US" sz="2000" b="0" i="0" u="none" strike="noStrike" kern="1200" cap="none" dirty="0" err="1" smtClean="0">
                <a:ln>
                  <a:noFill/>
                </a:ln>
                <a:effectLst/>
                <a:highlight>
                  <a:scrgbClr r="0" g="0" b="0">
                    <a:alpha val="0"/>
                  </a:scrgbClr>
                </a:highlight>
                <a:latin typeface="Liberation Sans" pitchFamily="18"/>
              </a:rPr>
              <a:t>NIST</a:t>
            </a:r>
            <a:r>
              <a:rPr lang="en-US" sz="2000" b="0" i="0" u="none" strike="noStrike" kern="1200" cap="none" dirty="0" smtClean="0">
                <a:ln>
                  <a:noFill/>
                </a:ln>
                <a:effectLst/>
                <a:highlight>
                  <a:scrgbClr r="0" g="0" b="0">
                    <a:alpha val="0"/>
                  </a:scrgbClr>
                </a:highlight>
                <a:latin typeface="Liberation Sans" pitchFamily="18"/>
              </a:rPr>
              <a:t> and U.S. Ignite to advance the deployment of Internet of Things technologies within smart city and smart community environments.</a:t>
            </a:r>
          </a:p>
          <a:p>
            <a:r>
              <a:rPr lang="en-US" sz="2000" b="0" i="0" u="none" strike="noStrike" kern="1200" cap="none" dirty="0" smtClean="0">
                <a:ln>
                  <a:noFill/>
                </a:ln>
                <a:effectLst/>
                <a:highlight>
                  <a:scrgbClr r="0" g="0" b="0">
                    <a:alpha val="0"/>
                  </a:scrgbClr>
                </a:highlight>
                <a:latin typeface="Liberation Sans" pitchFamily="18"/>
              </a:rPr>
              <a:t> </a:t>
            </a:r>
          </a:p>
          <a:p>
            <a:r>
              <a:rPr lang="en-US" sz="2000" b="0" i="0" u="none" strike="noStrike" kern="1200" cap="none" dirty="0" smtClean="0">
                <a:ln>
                  <a:noFill/>
                </a:ln>
                <a:effectLst/>
                <a:highlight>
                  <a:scrgbClr r="0" g="0" b="0">
                    <a:alpha val="0"/>
                  </a:scrgbClr>
                </a:highlight>
                <a:latin typeface="Liberation Sans" pitchFamily="18"/>
              </a:rPr>
              <a:t>Fairfax Fire and Rescue, </a:t>
            </a:r>
            <a:r>
              <a:rPr lang="en-US" sz="2000" b="0" i="0" u="none" strike="noStrike" kern="1200" cap="none" dirty="0" err="1" smtClean="0">
                <a:ln>
                  <a:noFill/>
                </a:ln>
                <a:effectLst/>
                <a:highlight>
                  <a:scrgbClr r="0" g="0" b="0">
                    <a:alpha val="0"/>
                  </a:scrgbClr>
                </a:highlight>
                <a:latin typeface="Liberation Sans" pitchFamily="18"/>
              </a:rPr>
              <a:t>Inova</a:t>
            </a:r>
            <a:r>
              <a:rPr lang="en-US" sz="2000" b="0" i="0" u="none" strike="noStrike" kern="1200" cap="none" dirty="0" smtClean="0">
                <a:ln>
                  <a:noFill/>
                </a:ln>
                <a:effectLst/>
                <a:highlight>
                  <a:scrgbClr r="0" g="0" b="0">
                    <a:alpha val="0"/>
                  </a:scrgbClr>
                </a:highlight>
                <a:latin typeface="Liberation Sans" pitchFamily="18"/>
              </a:rPr>
              <a:t> Hospital, George Mason University, and ADL led the initial simulation design. This was the first time xAPI was being used in conjunction with Internet of Things (or internet connected) technologies in the field to collect data from an emergency training simulation.</a:t>
            </a:r>
          </a:p>
          <a:p>
            <a:r>
              <a:rPr lang="en-US" sz="2000" b="0" i="0" u="none" strike="noStrike" kern="1200" cap="none" dirty="0" smtClean="0">
                <a:ln>
                  <a:noFill/>
                </a:ln>
                <a:effectLst/>
                <a:highlight>
                  <a:scrgbClr r="0" g="0" b="0">
                    <a:alpha val="0"/>
                  </a:scrgbClr>
                </a:highlight>
                <a:latin typeface="Liberation Sans" pitchFamily="18"/>
              </a:rPr>
              <a:t> </a:t>
            </a:r>
          </a:p>
          <a:p>
            <a:r>
              <a:rPr lang="en-US" sz="2000" b="0" i="0" u="none" strike="noStrike" kern="1200" cap="none" dirty="0" smtClean="0">
                <a:ln>
                  <a:noFill/>
                </a:ln>
                <a:effectLst/>
                <a:highlight>
                  <a:scrgbClr r="0" g="0" b="0">
                    <a:alpha val="0"/>
                  </a:scrgbClr>
                </a:highlight>
                <a:latin typeface="Liberation Sans" pitchFamily="18"/>
              </a:rPr>
              <a:t>The </a:t>
            </a:r>
            <a:r>
              <a:rPr lang="en-US" sz="2000" b="0" i="0" u="none" strike="noStrike" kern="1200" cap="none" dirty="0" err="1" smtClean="0">
                <a:ln>
                  <a:noFill/>
                </a:ln>
                <a:effectLst/>
                <a:highlight>
                  <a:scrgbClr r="0" g="0" b="0">
                    <a:alpha val="0"/>
                  </a:scrgbClr>
                </a:highlight>
                <a:latin typeface="Liberation Sans" pitchFamily="18"/>
              </a:rPr>
              <a:t>EMTs</a:t>
            </a:r>
            <a:r>
              <a:rPr lang="en-US" sz="2000" b="0" i="0" u="none" strike="noStrike" kern="1200" cap="none" dirty="0" smtClean="0">
                <a:ln>
                  <a:noFill/>
                </a:ln>
                <a:effectLst/>
                <a:highlight>
                  <a:scrgbClr r="0" g="0" b="0">
                    <a:alpha val="0"/>
                  </a:scrgbClr>
                </a:highlight>
                <a:latin typeface="Liberation Sans" pitchFamily="18"/>
              </a:rPr>
              <a:t> were wearing beacons, the Android phones were attached to the ambulance, and positioned at the doors of the emergency room. The simulation mannequin sent proximity data between patient and rescuer to an xAPI learning record store (</a:t>
            </a:r>
            <a:r>
              <a:rPr lang="en-US" sz="2000" b="0" i="0" u="none" strike="noStrike" kern="1200" cap="none" dirty="0" err="1" smtClean="0">
                <a:ln>
                  <a:noFill/>
                </a:ln>
                <a:effectLst/>
                <a:highlight>
                  <a:scrgbClr r="0" g="0" b="0">
                    <a:alpha val="0"/>
                  </a:scrgbClr>
                </a:highlight>
                <a:latin typeface="Liberation Sans" pitchFamily="18"/>
              </a:rPr>
              <a:t>LRS</a:t>
            </a:r>
            <a:r>
              <a:rPr lang="en-US" sz="2000" b="0" i="0" u="none" strike="noStrike" kern="1200" cap="none" dirty="0" smtClean="0">
                <a:ln>
                  <a:noFill/>
                </a:ln>
                <a:effectLst/>
                <a:highlight>
                  <a:scrgbClr r="0" g="0" b="0">
                    <a:alpha val="0"/>
                  </a:scrgbClr>
                </a:highlight>
                <a:latin typeface="Liberation Sans" pitchFamily="18"/>
              </a:rPr>
              <a:t>) where the data was visualized in real time and made accessible to the team of nurses and doctors at the hospital, all of whom are also wearing beacons and whose preparations are recorded live to the same </a:t>
            </a:r>
            <a:r>
              <a:rPr lang="en-US" sz="2000" b="0" i="0" u="none" strike="noStrike" kern="1200" cap="none" dirty="0" err="1" smtClean="0">
                <a:ln>
                  <a:noFill/>
                </a:ln>
                <a:effectLst/>
                <a:highlight>
                  <a:scrgbClr r="0" g="0" b="0">
                    <a:alpha val="0"/>
                  </a:scrgbClr>
                </a:highlight>
                <a:latin typeface="Liberation Sans" pitchFamily="18"/>
              </a:rPr>
              <a:t>LRS</a:t>
            </a:r>
            <a:r>
              <a:rPr lang="en-US" sz="2000" b="0" i="0" u="none" strike="noStrike" kern="1200" cap="none" dirty="0" smtClean="0">
                <a:ln>
                  <a:noFill/>
                </a:ln>
                <a:effectLst/>
                <a:highlight>
                  <a:scrgbClr r="0" g="0" b="0">
                    <a:alpha val="0"/>
                  </a:scrgbClr>
                </a:highlight>
                <a:latin typeface="Liberation Sans" pitchFamily="18"/>
              </a:rPr>
              <a:t>.</a:t>
            </a:r>
          </a:p>
          <a:p>
            <a:r>
              <a:rPr lang="en-US" sz="2000" b="0" i="0" u="none" strike="noStrike" kern="1200" cap="none" dirty="0" smtClean="0">
                <a:ln>
                  <a:noFill/>
                </a:ln>
                <a:effectLst/>
                <a:highlight>
                  <a:scrgbClr r="0" g="0" b="0">
                    <a:alpha val="0"/>
                  </a:scrgbClr>
                </a:highlight>
                <a:latin typeface="Liberation Sans" pitchFamily="18"/>
              </a:rPr>
              <a:t> </a:t>
            </a:r>
          </a:p>
          <a:p>
            <a:r>
              <a:rPr lang="en-US" sz="2000" b="0" i="0" u="none" strike="noStrike" kern="1200" cap="none" dirty="0" smtClean="0">
                <a:ln>
                  <a:noFill/>
                </a:ln>
                <a:effectLst/>
                <a:highlight>
                  <a:scrgbClr r="0" g="0" b="0">
                    <a:alpha val="0"/>
                  </a:scrgbClr>
                </a:highlight>
                <a:latin typeface="Liberation Sans" pitchFamily="18"/>
              </a:rPr>
              <a:t>This case study illustrates the ability to provide a complete view into complex multi-team training operations. xAPI was used for reporting data from wearables and medical device equipment. This live simulation training scenario would to also translate into improved outcomes for patients.</a:t>
            </a:r>
          </a:p>
          <a:p>
            <a:endParaRPr lang="en-US" dirty="0"/>
          </a:p>
        </p:txBody>
      </p:sp>
      <p:sp>
        <p:nvSpPr>
          <p:cNvPr id="4" name="Slide Number Placeholder 3"/>
          <p:cNvSpPr>
            <a:spLocks noGrp="1"/>
          </p:cNvSpPr>
          <p:nvPr>
            <p:ph type="sldNum" sz="quarter" idx="10"/>
          </p:nvPr>
        </p:nvSpPr>
        <p:spPr/>
        <p:txBody>
          <a:bodyPr/>
          <a:lstStyle/>
          <a:p>
            <a:pPr lvl="0"/>
            <a:fld id="{8F9F2838-8FA1-4BFF-8653-9F27B290F4CA}" type="slidenum">
              <a:rPr lang="en-US" smtClean="0"/>
              <a:t>37</a:t>
            </a:fld>
            <a:endParaRPr lang="en-US"/>
          </a:p>
        </p:txBody>
      </p:sp>
    </p:spTree>
    <p:extLst>
      <p:ext uri="{BB962C8B-B14F-4D97-AF65-F5344CB8AC3E}">
        <p14:creationId xmlns:p14="http://schemas.microsoft.com/office/powerpoint/2010/main" val="1038056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85800"/>
            <a:ext cx="4572000" cy="34290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799" y="4343400"/>
            <a:ext cx="5486040" cy="4114440"/>
          </a:xfrm>
        </p:spPr>
        <p:txBody>
          <a:bodyPr wrap="square" lIns="91440" tIns="45720" rIns="91440" bIns="45720" anchor="t"/>
          <a:lstStyle/>
          <a:p>
            <a:r>
              <a:rPr lang="en-US" dirty="0" smtClean="0"/>
              <a:t>xAPI stands for Experience Application Programming Interface. </a:t>
            </a:r>
          </a:p>
          <a:p>
            <a:r>
              <a:rPr lang="en-US" dirty="0" smtClean="0"/>
              <a:t>X is for Experience, because xAPI allows detailed tracking of “learning experience” data. </a:t>
            </a:r>
            <a:endParaRPr lang="en-US" dirty="0"/>
          </a:p>
        </p:txBody>
      </p:sp>
      <p:sp>
        <p:nvSpPr>
          <p:cNvPr id="4" name="Slide Number Placeholder 3"/>
          <p:cNvSpPr txBox="1">
            <a:spLocks noGrp="1"/>
          </p:cNvSpPr>
          <p:nvPr>
            <p:ph type="sldNum" sz="quarter" idx="8"/>
          </p:nvPr>
        </p:nvSpPr>
        <p:spPr>
          <a:xfrm>
            <a:off x="3884759" y="8685360"/>
            <a:ext cx="2971440" cy="456839"/>
          </a:xfrm>
        </p:spPr>
        <p:txBody>
          <a:bodyPr wrap="square" lIns="91440" tIns="45720" rIns="91440" bIns="45720"/>
          <a:lstStyle/>
          <a:p>
            <a:pPr lvl="0"/>
            <a:fld id="{0D8D09CA-B0F7-47E8-8261-A059DBA42D97}" type="slidenum">
              <a:t>2</a:t>
            </a:fld>
            <a:endParaRPr lang="en-US" sz="1200">
              <a:solidFill>
                <a:srgbClr val="000000"/>
              </a:solidFill>
              <a:latin typeface="+mn-lt"/>
              <a:ea typeface="+mn-ea"/>
              <a:cs typeface="+mn-cs"/>
            </a:endParaRPr>
          </a:p>
        </p:txBody>
      </p:sp>
    </p:spTree>
    <p:extLst>
      <p:ext uri="{BB962C8B-B14F-4D97-AF65-F5344CB8AC3E}">
        <p14:creationId xmlns:p14="http://schemas.microsoft.com/office/powerpoint/2010/main" val="19871996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Image Placeholder 1"/>
          <p:cNvSpPr>
            <a:spLocks noGrp="1" noRot="1" noChangeAspect="1"/>
          </p:cNvSpPr>
          <p:nvPr>
            <p:ph type="sldImg"/>
          </p:nvPr>
        </p:nvSpPr>
        <p:spPr bwMode="auto">
          <a:xfrm>
            <a:off x="1371600" y="763588"/>
            <a:ext cx="5029200" cy="37719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69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None/>
            </a:pPr>
            <a:r>
              <a:rPr lang="en-US" sz="2400" dirty="0" smtClean="0"/>
              <a:t>Throughout the call</a:t>
            </a:r>
          </a:p>
          <a:p>
            <a:pPr lvl="1"/>
            <a:r>
              <a:rPr lang="en-US" sz="2000" dirty="0" smtClean="0"/>
              <a:t>Data captured by phone apps, bridged to xAPI, transmitted to Yet Analytics </a:t>
            </a:r>
            <a:r>
              <a:rPr lang="en-US" sz="2000" dirty="0" err="1" smtClean="0"/>
              <a:t>LRS</a:t>
            </a:r>
            <a:endParaRPr lang="en-US" sz="2000" dirty="0" smtClean="0"/>
          </a:p>
          <a:p>
            <a:pPr lvl="1"/>
            <a:r>
              <a:rPr lang="en-US" sz="2000" dirty="0" smtClean="0"/>
              <a:t>Rate of ~ 1 statement per second per beacon</a:t>
            </a:r>
          </a:p>
          <a:p>
            <a:pPr lvl="1"/>
            <a:r>
              <a:rPr lang="en-US" sz="2000" dirty="0" smtClean="0"/>
              <a:t>20 beacons for personnel proximity to Sim Man</a:t>
            </a:r>
          </a:p>
          <a:p>
            <a:pPr lvl="1"/>
            <a:r>
              <a:rPr lang="en-US" sz="2000" dirty="0" smtClean="0"/>
              <a:t>2 beacons for Sim Man proximity to vehicles and trauma bay</a:t>
            </a:r>
          </a:p>
          <a:p>
            <a:pPr lvl="1"/>
            <a:r>
              <a:rPr lang="en-US" sz="2000" dirty="0" smtClean="0"/>
              <a:t>Specific medical and team response data captured manually through xAPI and </a:t>
            </a:r>
            <a:r>
              <a:rPr lang="en-US" sz="2000" dirty="0" err="1" smtClean="0"/>
              <a:t>Xapier</a:t>
            </a:r>
            <a:r>
              <a:rPr lang="en-US" sz="2000" dirty="0" smtClean="0"/>
              <a:t> (redundancy) iPad apps</a:t>
            </a:r>
          </a:p>
          <a:p>
            <a:pPr marL="57150" indent="0">
              <a:buNone/>
            </a:pPr>
            <a:r>
              <a:rPr lang="en-US" sz="2400" dirty="0" smtClean="0"/>
              <a:t>Simulation ran for 60 minutes</a:t>
            </a:r>
          </a:p>
          <a:p>
            <a:pPr marL="914400" lvl="1" indent="-457200"/>
            <a:r>
              <a:rPr lang="en-US" sz="2000" dirty="0" smtClean="0"/>
              <a:t>Proximity statements continuously collected</a:t>
            </a:r>
          </a:p>
          <a:p>
            <a:pPr marL="914400" lvl="1" indent="-457200"/>
            <a:r>
              <a:rPr lang="en-US" sz="2000" dirty="0" smtClean="0"/>
              <a:t>Discrete medical events (hear rate, blood pressure, or other) events collected</a:t>
            </a:r>
            <a:endParaRPr lang="en-US" sz="2000" dirty="0"/>
          </a:p>
        </p:txBody>
      </p:sp>
      <p:sp>
        <p:nvSpPr>
          <p:cNvPr id="1269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338CD37-597E-8A40-AB94-CE0555EA9047}" type="slidenum">
              <a:rPr altLang="en-US" sz="1200">
                <a:solidFill>
                  <a:prstClr val="black"/>
                </a:solidFill>
                <a:latin typeface="Calibri" charset="0"/>
              </a:rPr>
              <a:pPr eaLnBrk="1" hangingPunct="1"/>
              <a:t>38</a:t>
            </a:fld>
            <a:endParaRPr altLang="en-US" sz="1200">
              <a:solidFill>
                <a:prstClr val="black"/>
              </a:solidFill>
              <a:latin typeface="Calibri" charset="0"/>
            </a:endParaRPr>
          </a:p>
        </p:txBody>
      </p:sp>
    </p:spTree>
    <p:extLst>
      <p:ext uri="{BB962C8B-B14F-4D97-AF65-F5344CB8AC3E}">
        <p14:creationId xmlns:p14="http://schemas.microsoft.com/office/powerpoint/2010/main" val="1511569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Image Placeholder 1"/>
          <p:cNvSpPr>
            <a:spLocks noGrp="1" noRot="1" noChangeAspect="1"/>
          </p:cNvSpPr>
          <p:nvPr>
            <p:ph type="sldImg"/>
          </p:nvPr>
        </p:nvSpPr>
        <p:spPr bwMode="auto">
          <a:xfrm>
            <a:off x="1371600" y="763588"/>
            <a:ext cx="5029200" cy="37719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69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dirty="0" smtClean="0">
                <a:ea typeface="ＭＳ Ｐゴシック" charset="-128"/>
              </a:rPr>
              <a:t>Emergency Medical Training Simulation</a:t>
            </a:r>
            <a:endParaRPr lang="en-US" altLang="en-US" dirty="0">
              <a:ea typeface="ＭＳ Ｐゴシック" charset="-128"/>
            </a:endParaRPr>
          </a:p>
        </p:txBody>
      </p:sp>
      <p:sp>
        <p:nvSpPr>
          <p:cNvPr id="1269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338CD37-597E-8A40-AB94-CE0555EA9047}" type="slidenum">
              <a:rPr altLang="en-US" sz="1200">
                <a:solidFill>
                  <a:prstClr val="black"/>
                </a:solidFill>
                <a:latin typeface="Calibri" charset="0"/>
              </a:rPr>
              <a:pPr eaLnBrk="1" hangingPunct="1"/>
              <a:t>39</a:t>
            </a:fld>
            <a:endParaRPr altLang="en-US" sz="1200">
              <a:solidFill>
                <a:prstClr val="black"/>
              </a:solidFill>
              <a:latin typeface="Calibri" charset="0"/>
            </a:endParaRPr>
          </a:p>
        </p:txBody>
      </p:sp>
    </p:spTree>
    <p:extLst>
      <p:ext uri="{BB962C8B-B14F-4D97-AF65-F5344CB8AC3E}">
        <p14:creationId xmlns:p14="http://schemas.microsoft.com/office/powerpoint/2010/main" val="1511569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u="none" strike="noStrike" kern="1200" cap="none" dirty="0" smtClean="0">
                <a:ln>
                  <a:noFill/>
                </a:ln>
                <a:effectLst/>
                <a:highlight>
                  <a:scrgbClr r="0" g="0" b="0">
                    <a:alpha val="0"/>
                  </a:scrgbClr>
                </a:highlight>
                <a:latin typeface="Liberation Sans" pitchFamily="18"/>
              </a:rPr>
              <a:t>I would like to start off explaining this case study by defining an acronym I’ll be using. An “RTO” is a regional transmission organization in the United States. It’s an electric power transmission system operator which coordinates, controls and monitors a multi-state electric grid. This case study focuses on a scenario where an RTO had large training manuals that were handed out on USB drives to students. </a:t>
            </a:r>
          </a:p>
          <a:p>
            <a:r>
              <a:rPr lang="en-US" sz="2000" b="0" i="0" u="none" strike="noStrike" kern="1200" cap="none" dirty="0" smtClean="0">
                <a:ln>
                  <a:noFill/>
                </a:ln>
                <a:effectLst/>
                <a:highlight>
                  <a:scrgbClr r="0" g="0" b="0">
                    <a:alpha val="0"/>
                  </a:scrgbClr>
                </a:highlight>
                <a:latin typeface="Liberation Sans" pitchFamily="18"/>
              </a:rPr>
              <a:t>The RTO delivered large workshops covering in-depth technical materials and procedures through documents that allowed students to make notes, edits and annotations as they work through training material. Unfortunately, the documents were controlled intellectual properties and cannot be released in electronic hard copy to attendees. It was also difficult for the RTO to understand how students are using the support materials in and outside of class. There were security concerns with uncontrolled distribution of valuable documents. In addition, the customer’s IT group considered the USB drives to be a potential virus source.</a:t>
            </a:r>
          </a:p>
          <a:p>
            <a:r>
              <a:rPr lang="en-US" sz="2000" b="0" i="0" u="none" strike="noStrike" kern="1200" cap="none" dirty="0" smtClean="0">
                <a:ln>
                  <a:noFill/>
                </a:ln>
                <a:effectLst/>
                <a:highlight>
                  <a:scrgbClr r="0" g="0" b="0">
                    <a:alpha val="0"/>
                  </a:scrgbClr>
                </a:highlight>
                <a:latin typeface="Liberation Sans" pitchFamily="18"/>
              </a:rPr>
              <a:t>With the USB drives, students could annotate documents and take the annotations with them at the conclusion of the class. However, when the documents are stored locally, there is no central way to update them and keep them up-to-date. If documents were not to be distributed, how could this valuable function be replicated?</a:t>
            </a:r>
          </a:p>
          <a:p>
            <a:r>
              <a:rPr lang="en-US" sz="2000" b="0" i="0" u="none" strike="noStrike" kern="1200" cap="none" dirty="0" smtClean="0">
                <a:ln>
                  <a:noFill/>
                </a:ln>
                <a:effectLst/>
                <a:highlight>
                  <a:scrgbClr r="0" g="0" b="0">
                    <a:alpha val="0"/>
                  </a:scrgbClr>
                </a:highlight>
                <a:latin typeface="Liberation Sans" pitchFamily="18"/>
              </a:rPr>
              <a:t>Tablet computers were considered and rejected. The students were not employees of the customer, so distributing iPads to all students was cost prohibitive. It was valuable to be able to track which annotations were made. Knowing what pages received the most annotations, as well as the most common annotations would allow the customer to improve their documents.</a:t>
            </a:r>
          </a:p>
          <a:p>
            <a:r>
              <a:rPr lang="en-US" sz="2000" b="0" i="0" u="none" strike="noStrike" kern="1200" cap="none" dirty="0" smtClean="0">
                <a:ln>
                  <a:noFill/>
                </a:ln>
                <a:effectLst/>
                <a:highlight>
                  <a:scrgbClr r="0" g="0" b="0">
                    <a:alpha val="0"/>
                  </a:scrgbClr>
                </a:highlight>
                <a:latin typeface="Liberation Sans" pitchFamily="18"/>
              </a:rPr>
              <a:t>This case study used a combination of a learning management system (</a:t>
            </a:r>
            <a:r>
              <a:rPr lang="en-US" sz="2000" b="0" i="0" u="none" strike="noStrike" kern="1200" cap="none" dirty="0" err="1" smtClean="0">
                <a:ln>
                  <a:noFill/>
                </a:ln>
                <a:effectLst/>
                <a:highlight>
                  <a:scrgbClr r="0" g="0" b="0">
                    <a:alpha val="0"/>
                  </a:scrgbClr>
                </a:highlight>
                <a:latin typeface="Liberation Sans" pitchFamily="18"/>
              </a:rPr>
              <a:t>LMS</a:t>
            </a:r>
            <a:r>
              <a:rPr lang="en-US" sz="2000" b="0" i="0" u="none" strike="noStrike" kern="1200" cap="none" dirty="0" smtClean="0">
                <a:ln>
                  <a:noFill/>
                </a:ln>
                <a:effectLst/>
                <a:highlight>
                  <a:scrgbClr r="0" g="0" b="0">
                    <a:alpha val="0"/>
                  </a:scrgbClr>
                </a:highlight>
                <a:latin typeface="Liberation Sans" pitchFamily="18"/>
              </a:rPr>
              <a:t>), a learning resource store (</a:t>
            </a:r>
            <a:r>
              <a:rPr lang="en-US" sz="2000" b="0" i="0" u="none" strike="noStrike" kern="1200" cap="none" dirty="0" err="1" smtClean="0">
                <a:ln>
                  <a:noFill/>
                </a:ln>
                <a:effectLst/>
                <a:highlight>
                  <a:scrgbClr r="0" g="0" b="0">
                    <a:alpha val="0"/>
                  </a:scrgbClr>
                </a:highlight>
                <a:latin typeface="Liberation Sans" pitchFamily="18"/>
              </a:rPr>
              <a:t>LRS</a:t>
            </a:r>
            <a:r>
              <a:rPr lang="en-US" sz="2000" b="0" i="0" u="none" strike="noStrike" kern="1200" cap="none" dirty="0" smtClean="0">
                <a:ln>
                  <a:noFill/>
                </a:ln>
                <a:effectLst/>
                <a:highlight>
                  <a:scrgbClr r="0" g="0" b="0">
                    <a:alpha val="0"/>
                  </a:scrgbClr>
                </a:highlight>
                <a:latin typeface="Liberation Sans" pitchFamily="18"/>
              </a:rPr>
              <a:t>), and the Experience API (xAPI) to enables learners to access these annotated documents via their </a:t>
            </a:r>
            <a:r>
              <a:rPr lang="en-US" sz="2000" b="0" i="0" u="none" strike="noStrike" kern="1200" cap="none" dirty="0" err="1" smtClean="0">
                <a:ln>
                  <a:noFill/>
                </a:ln>
                <a:effectLst/>
                <a:highlight>
                  <a:scrgbClr r="0" g="0" b="0">
                    <a:alpha val="0"/>
                  </a:scrgbClr>
                </a:highlight>
                <a:latin typeface="Liberation Sans" pitchFamily="18"/>
              </a:rPr>
              <a:t>LMS</a:t>
            </a:r>
            <a:r>
              <a:rPr lang="en-US" sz="2000" b="0" i="0" u="none" strike="noStrike" kern="1200" cap="none" dirty="0" smtClean="0">
                <a:ln>
                  <a:noFill/>
                </a:ln>
                <a:effectLst/>
                <a:highlight>
                  <a:scrgbClr r="0" g="0" b="0">
                    <a:alpha val="0"/>
                  </a:scrgbClr>
                </a:highlight>
                <a:latin typeface="Liberation Sans" pitchFamily="18"/>
              </a:rPr>
              <a:t>. They also developed a dashboard to display </a:t>
            </a:r>
            <a:r>
              <a:rPr lang="en-US" sz="2000" b="0" i="0" u="none" strike="noStrike" kern="1200" cap="none" dirty="0" err="1" smtClean="0">
                <a:ln>
                  <a:noFill/>
                </a:ln>
                <a:effectLst/>
                <a:highlight>
                  <a:scrgbClr r="0" g="0" b="0">
                    <a:alpha val="0"/>
                  </a:scrgbClr>
                </a:highlight>
                <a:latin typeface="Liberation Sans" pitchFamily="18"/>
              </a:rPr>
              <a:t>paradata</a:t>
            </a:r>
            <a:r>
              <a:rPr lang="en-US" sz="2000" b="0" i="0" u="none" strike="noStrike" kern="1200" cap="none" dirty="0" smtClean="0">
                <a:ln>
                  <a:noFill/>
                </a:ln>
                <a:effectLst/>
                <a:highlight>
                  <a:scrgbClr r="0" g="0" b="0">
                    <a:alpha val="0"/>
                  </a:scrgbClr>
                </a:highlight>
                <a:latin typeface="Liberation Sans" pitchFamily="18"/>
              </a:rPr>
              <a:t> (or usage data). This type of data is useful for seeing which documents were accessed and the type of interactions that occurred within them for more in-depth correlations to training. The PDF Annotator application tracks the initialization of content and captures notes, annotations, reviews and updates to materials in the </a:t>
            </a:r>
            <a:r>
              <a:rPr lang="en-US" sz="2000" b="0" i="0" u="none" strike="noStrike" kern="1200" cap="none" dirty="0" err="1" smtClean="0">
                <a:ln>
                  <a:noFill/>
                </a:ln>
                <a:effectLst/>
                <a:highlight>
                  <a:scrgbClr r="0" g="0" b="0">
                    <a:alpha val="0"/>
                  </a:scrgbClr>
                </a:highlight>
                <a:latin typeface="Liberation Sans" pitchFamily="18"/>
              </a:rPr>
              <a:t>LRS</a:t>
            </a:r>
            <a:r>
              <a:rPr lang="en-US" sz="2000" b="0" i="0" u="none" strike="noStrike" kern="1200" cap="none" dirty="0" smtClean="0">
                <a:ln>
                  <a:noFill/>
                </a:ln>
                <a:effectLst/>
                <a:highlight>
                  <a:scrgbClr r="0" g="0" b="0">
                    <a:alpha val="0"/>
                  </a:scrgbClr>
                </a:highlight>
                <a:latin typeface="Liberation Sans" pitchFamily="18"/>
              </a:rPr>
              <a:t>. Since the annotations and notes are stored in the cloud via xAPI, the student can move from device to device and still maintain visibility of their notes without storing an uncontrolled copy of the materials.</a:t>
            </a:r>
          </a:p>
          <a:p>
            <a:endParaRPr lang="en-US" sz="2000" b="0" i="0" u="none" strike="noStrike" kern="1200" cap="none" dirty="0" smtClean="0">
              <a:ln>
                <a:noFill/>
              </a:ln>
              <a:effectLst/>
              <a:highlight>
                <a:scrgbClr r="0" g="0" b="0">
                  <a:alpha val="0"/>
                </a:scrgbClr>
              </a:highlight>
              <a:latin typeface="Liberation Sans" pitchFamily="18"/>
            </a:endParaRPr>
          </a:p>
          <a:p>
            <a:r>
              <a:rPr lang="en-US" sz="2000" b="0" i="0" u="none" strike="noStrike" kern="1200" cap="none" dirty="0" smtClean="0">
                <a:ln>
                  <a:noFill/>
                </a:ln>
                <a:effectLst/>
                <a:highlight>
                  <a:scrgbClr r="0" g="0" b="0">
                    <a:alpha val="0"/>
                  </a:scrgbClr>
                </a:highlight>
                <a:latin typeface="Liberation Sans" pitchFamily="18"/>
              </a:rPr>
              <a:t>http://risc-inc.com/pdf-annotation-cloud-real-world-xapi-application/ </a:t>
            </a:r>
          </a:p>
          <a:p>
            <a:endParaRPr lang="en-US" dirty="0"/>
          </a:p>
        </p:txBody>
      </p:sp>
      <p:sp>
        <p:nvSpPr>
          <p:cNvPr id="4" name="Slide Number Placeholder 3"/>
          <p:cNvSpPr>
            <a:spLocks noGrp="1"/>
          </p:cNvSpPr>
          <p:nvPr>
            <p:ph type="sldNum" sz="quarter" idx="10"/>
          </p:nvPr>
        </p:nvSpPr>
        <p:spPr/>
        <p:txBody>
          <a:bodyPr/>
          <a:lstStyle/>
          <a:p>
            <a:pPr lvl="0"/>
            <a:fld id="{8F9F2838-8FA1-4BFF-8653-9F27B290F4CA}" type="slidenum">
              <a:rPr lang="en-US" smtClean="0"/>
              <a:t>41</a:t>
            </a:fld>
            <a:endParaRPr lang="en-US"/>
          </a:p>
        </p:txBody>
      </p:sp>
    </p:spTree>
    <p:extLst>
      <p:ext uri="{BB962C8B-B14F-4D97-AF65-F5344CB8AC3E}">
        <p14:creationId xmlns:p14="http://schemas.microsoft.com/office/powerpoint/2010/main" val="1587404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Image Placeholder 1"/>
          <p:cNvSpPr>
            <a:spLocks noGrp="1" noRot="1" noChangeAspect="1"/>
          </p:cNvSpPr>
          <p:nvPr>
            <p:ph type="sldImg"/>
          </p:nvPr>
        </p:nvSpPr>
        <p:spPr bwMode="auto">
          <a:xfrm>
            <a:off x="1371600" y="763588"/>
            <a:ext cx="5029200" cy="37719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69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ＭＳ Ｐゴシック" charset="-128"/>
              </a:rPr>
              <a:t>They had large PDF training manuals that were delivered to training attendees on memory sticks. They had a need for their students to be able to annotate these PDF documents with notes from the training. The customer also had a goal of being able to track the annotations made in order to help them to improve the underlying documents, but didn’t really have any expectation of meeting that goal in reality.</a:t>
            </a:r>
          </a:p>
        </p:txBody>
      </p:sp>
      <p:sp>
        <p:nvSpPr>
          <p:cNvPr id="1269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338CD37-597E-8A40-AB94-CE0555EA9047}" type="slidenum">
              <a:rPr altLang="en-US" sz="1200">
                <a:solidFill>
                  <a:prstClr val="black"/>
                </a:solidFill>
                <a:latin typeface="Calibri" charset="0"/>
              </a:rPr>
              <a:pPr eaLnBrk="1" hangingPunct="1"/>
              <a:t>42</a:t>
            </a:fld>
            <a:endParaRPr altLang="en-US" sz="1200">
              <a:solidFill>
                <a:prstClr val="black"/>
              </a:solidFill>
              <a:latin typeface="Calibri" charset="0"/>
            </a:endParaRPr>
          </a:p>
        </p:txBody>
      </p:sp>
    </p:spTree>
    <p:extLst>
      <p:ext uri="{BB962C8B-B14F-4D97-AF65-F5344CB8AC3E}">
        <p14:creationId xmlns:p14="http://schemas.microsoft.com/office/powerpoint/2010/main" val="1871888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p:cNvSpPr>
          <p:nvPr>
            <p:ph type="sldImg"/>
          </p:nvPr>
        </p:nvSpPr>
        <p:spPr bwMode="auto">
          <a:xfrm>
            <a:off x="1371600" y="763588"/>
            <a:ext cx="5029200" cy="37719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90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err="1">
                <a:ea typeface="ＭＳ Ｐゴシック" charset="-128"/>
              </a:rPr>
              <a:t>Paradata</a:t>
            </a:r>
            <a:r>
              <a:rPr lang="en-US" altLang="en-US" dirty="0">
                <a:ea typeface="ＭＳ Ｐゴシック" charset="-128"/>
              </a:rPr>
              <a:t> collected using xAPI in PDF annotator</a:t>
            </a:r>
          </a:p>
        </p:txBody>
      </p:sp>
      <p:sp>
        <p:nvSpPr>
          <p:cNvPr id="1290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3C16406-312A-694E-8F8E-1A4B5582A7E9}" type="slidenum">
              <a:rPr altLang="en-US" sz="1200">
                <a:solidFill>
                  <a:prstClr val="black"/>
                </a:solidFill>
                <a:latin typeface="Calibri" charset="0"/>
              </a:rPr>
              <a:pPr eaLnBrk="1" hangingPunct="1"/>
              <a:t>43</a:t>
            </a:fld>
            <a:endParaRPr altLang="en-US" sz="1200">
              <a:solidFill>
                <a:prstClr val="black"/>
              </a:solidFill>
              <a:latin typeface="Calibri" charset="0"/>
            </a:endParaRPr>
          </a:p>
        </p:txBody>
      </p:sp>
    </p:spTree>
    <p:extLst>
      <p:ext uri="{BB962C8B-B14F-4D97-AF65-F5344CB8AC3E}">
        <p14:creationId xmlns:p14="http://schemas.microsoft.com/office/powerpoint/2010/main" val="1755043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i="0" u="none" strike="noStrike" kern="1200" cap="none" dirty="0" smtClean="0">
                <a:ln>
                  <a:noFill/>
                </a:ln>
                <a:effectLst/>
                <a:highlight>
                  <a:scrgbClr r="0" g="0" b="0">
                    <a:alpha val="0"/>
                  </a:scrgbClr>
                </a:highlight>
                <a:latin typeface="Liberation Sans" pitchFamily="18"/>
              </a:rPr>
              <a:t>RADIO FREQUENCY EDUCATION (</a:t>
            </a:r>
            <a:r>
              <a:rPr lang="en-US" sz="2000" b="1" i="0" u="none" strike="noStrike" kern="1200" cap="none" dirty="0" err="1" smtClean="0">
                <a:ln>
                  <a:noFill/>
                </a:ln>
                <a:effectLst/>
                <a:highlight>
                  <a:scrgbClr r="0" g="0" b="0">
                    <a:alpha val="0"/>
                  </a:scrgbClr>
                </a:highlight>
                <a:latin typeface="Liberation Sans" pitchFamily="18"/>
              </a:rPr>
              <a:t>RFED</a:t>
            </a:r>
            <a:r>
              <a:rPr lang="en-US" sz="2000" b="1" i="0" u="none" strike="noStrike" kern="1200" cap="none" dirty="0" smtClean="0">
                <a:ln>
                  <a:noFill/>
                </a:ln>
                <a:effectLst/>
                <a:highlight>
                  <a:scrgbClr r="0" g="0" b="0">
                    <a:alpha val="0"/>
                  </a:scrgbClr>
                </a:highlight>
                <a:latin typeface="Liberation Sans" pitchFamily="18"/>
              </a:rPr>
              <a:t>) HANDS-ON MUSEUM &amp; EXHIBITS</a:t>
            </a:r>
            <a:endParaRPr lang="en-US" sz="2000" b="0" i="0" u="none" strike="noStrike" kern="1200" cap="none" dirty="0" smtClean="0">
              <a:ln>
                <a:noFill/>
              </a:ln>
              <a:effectLst/>
              <a:highlight>
                <a:scrgbClr r="0" g="0" b="0">
                  <a:alpha val="0"/>
                </a:scrgbClr>
              </a:highlight>
              <a:latin typeface="Liberation Sans" pitchFamily="18"/>
            </a:endParaRPr>
          </a:p>
          <a:p>
            <a:r>
              <a:rPr lang="en-US" sz="2000" b="0" i="0" u="none" strike="noStrike" kern="1200" cap="none" dirty="0" smtClean="0">
                <a:ln>
                  <a:noFill/>
                </a:ln>
                <a:effectLst/>
                <a:highlight>
                  <a:scrgbClr r="0" g="0" b="0">
                    <a:alpha val="0"/>
                  </a:scrgbClr>
                </a:highlight>
                <a:latin typeface="Liberation Sans" pitchFamily="18"/>
              </a:rPr>
              <a:t>The Hands-On Museum case study takes place at a children’s </a:t>
            </a:r>
            <a:r>
              <a:rPr lang="en-US" sz="2000" b="0" i="0" u="none" strike="noStrike" kern="1200" cap="none" dirty="0" err="1" smtClean="0">
                <a:ln>
                  <a:noFill/>
                </a:ln>
                <a:effectLst/>
                <a:highlight>
                  <a:scrgbClr r="0" g="0" b="0">
                    <a:alpha val="0"/>
                  </a:scrgbClr>
                </a:highlight>
                <a:latin typeface="Liberation Sans" pitchFamily="18"/>
              </a:rPr>
              <a:t>STEaM</a:t>
            </a:r>
            <a:r>
              <a:rPr lang="en-US" sz="2000" b="0" i="0" u="none" strike="noStrike" kern="1200" cap="none" dirty="0" smtClean="0">
                <a:ln>
                  <a:noFill/>
                </a:ln>
                <a:effectLst/>
                <a:highlight>
                  <a:scrgbClr r="0" g="0" b="0">
                    <a:alpha val="0"/>
                  </a:scrgbClr>
                </a:highlight>
                <a:latin typeface="Liberation Sans" pitchFamily="18"/>
              </a:rPr>
              <a:t> (science, technology, engineering, art, math) museum based in Ann Arbor, Michigan. Museum educators were eager to offer an enhanced field trip experience for school children, one that would show quantitative data related to the learning experience and the science standards that schools and teachers are held to. The resulting data helps teachers tie their museum field trip visits to curriculum standards to ensure that their time (and their budget) is spent meaningfully.</a:t>
            </a:r>
          </a:p>
          <a:p>
            <a:r>
              <a:rPr lang="en-US" sz="2000" b="0" i="0" u="none" strike="noStrike" kern="1200" cap="none" dirty="0" smtClean="0">
                <a:ln>
                  <a:noFill/>
                </a:ln>
                <a:effectLst/>
                <a:highlight>
                  <a:scrgbClr r="0" g="0" b="0">
                    <a:alpha val="0"/>
                  </a:scrgbClr>
                </a:highlight>
                <a:latin typeface="Liberation Sans" pitchFamily="18"/>
              </a:rPr>
              <a:t> </a:t>
            </a:r>
          </a:p>
          <a:p>
            <a:r>
              <a:rPr lang="en-US" sz="2000" b="0" i="0" u="none" strike="noStrike" kern="1200" cap="none" dirty="0" smtClean="0">
                <a:ln>
                  <a:noFill/>
                </a:ln>
                <a:effectLst/>
                <a:highlight>
                  <a:scrgbClr r="0" g="0" b="0">
                    <a:alpha val="0"/>
                  </a:scrgbClr>
                </a:highlight>
                <a:latin typeface="Liberation Sans" pitchFamily="18"/>
              </a:rPr>
              <a:t>The Museum wanted to accomplish two goals: 1) encourage school field trips by providing teachers with quantitative data and 2) provide a richer experience for children by slowing them down long enough to interact meaningfully with the exhibit and learn something more. To accomplish both goals, the museum would need to track which students were at which exhibits and what they did there.</a:t>
            </a:r>
          </a:p>
          <a:p>
            <a:r>
              <a:rPr lang="en-US" sz="2000" b="0" i="0" u="none" strike="noStrike" kern="1200" cap="none" dirty="0" smtClean="0">
                <a:ln>
                  <a:noFill/>
                </a:ln>
                <a:effectLst/>
                <a:highlight>
                  <a:scrgbClr r="0" g="0" b="0">
                    <a:alpha val="0"/>
                  </a:scrgbClr>
                </a:highlight>
                <a:latin typeface="Liberation Sans" pitchFamily="18"/>
              </a:rPr>
              <a:t> </a:t>
            </a:r>
          </a:p>
          <a:p>
            <a:r>
              <a:rPr lang="en-US" sz="2000" b="0" i="0" u="none" strike="noStrike" kern="1200" cap="none" dirty="0" smtClean="0">
                <a:ln>
                  <a:noFill/>
                </a:ln>
                <a:effectLst/>
                <a:highlight>
                  <a:scrgbClr r="0" g="0" b="0">
                    <a:alpha val="0"/>
                  </a:scrgbClr>
                </a:highlight>
                <a:latin typeface="Liberation Sans" pitchFamily="18"/>
              </a:rPr>
              <a:t>This case study combined RFID technology, tablets, and xAPI to meet all these needs. </a:t>
            </a:r>
            <a:r>
              <a:rPr lang="en-US" sz="2000" b="0" i="0" u="none" strike="noStrike" kern="1200" cap="none" dirty="0" err="1" smtClean="0">
                <a:ln>
                  <a:noFill/>
                </a:ln>
                <a:effectLst/>
                <a:highlight>
                  <a:scrgbClr r="0" g="0" b="0">
                    <a:alpha val="0"/>
                  </a:scrgbClr>
                </a:highlight>
                <a:latin typeface="Liberation Sans" pitchFamily="18"/>
              </a:rPr>
              <a:t>RDID</a:t>
            </a:r>
            <a:r>
              <a:rPr lang="en-US" sz="2000" b="0" i="0" u="none" strike="noStrike" kern="1200" cap="none" dirty="0" smtClean="0">
                <a:ln>
                  <a:noFill/>
                </a:ln>
                <a:effectLst/>
                <a:highlight>
                  <a:scrgbClr r="0" g="0" b="0">
                    <a:alpha val="0"/>
                  </a:scrgbClr>
                </a:highlight>
                <a:latin typeface="Liberation Sans" pitchFamily="18"/>
              </a:rPr>
              <a:t> stands for Radio-frequency identification (RFID) and uses electromagnetic fields to automatically identify and track tags attached to objects.  In the first iteration, the museum used RFID tags embedded into nametag lanyards to passively log students into each exhibit. As the children came within range of a wall-mounted antenna, a tablet computer mounted nearby greeted them by name and engaged them in a short series of questions and explorations with the exhibit.</a:t>
            </a:r>
          </a:p>
          <a:p>
            <a:r>
              <a:rPr lang="en-US" sz="2000" b="0" i="0" u="none" strike="noStrike" kern="1200" cap="none" dirty="0" smtClean="0">
                <a:ln>
                  <a:noFill/>
                </a:ln>
                <a:effectLst/>
                <a:highlight>
                  <a:scrgbClr r="0" g="0" b="0">
                    <a:alpha val="0"/>
                  </a:scrgbClr>
                </a:highlight>
                <a:latin typeface="Liberation Sans" pitchFamily="18"/>
              </a:rPr>
              <a:t>  </a:t>
            </a:r>
          </a:p>
          <a:p>
            <a:r>
              <a:rPr lang="en-US" sz="2000" b="0" i="0" u="none" strike="noStrike" kern="1200" cap="none" dirty="0" smtClean="0">
                <a:ln>
                  <a:noFill/>
                </a:ln>
                <a:effectLst/>
                <a:highlight>
                  <a:scrgbClr r="0" g="0" b="0">
                    <a:alpha val="0"/>
                  </a:scrgbClr>
                </a:highlight>
                <a:latin typeface="Liberation Sans" pitchFamily="18"/>
              </a:rPr>
              <a:t>Data from each student activity is sent back to the </a:t>
            </a:r>
            <a:r>
              <a:rPr lang="en-US" sz="2000" b="0" i="0" u="none" strike="noStrike" kern="1200" cap="none" dirty="0" err="1" smtClean="0">
                <a:ln>
                  <a:noFill/>
                </a:ln>
                <a:effectLst/>
                <a:highlight>
                  <a:scrgbClr r="0" g="0" b="0">
                    <a:alpha val="0"/>
                  </a:scrgbClr>
                </a:highlight>
                <a:latin typeface="Liberation Sans" pitchFamily="18"/>
              </a:rPr>
              <a:t>LRS</a:t>
            </a:r>
            <a:r>
              <a:rPr lang="en-US" sz="2000" b="0" i="0" u="none" strike="noStrike" kern="1200" cap="none" dirty="0" smtClean="0">
                <a:ln>
                  <a:noFill/>
                </a:ln>
                <a:effectLst/>
                <a:highlight>
                  <a:scrgbClr r="0" g="0" b="0">
                    <a:alpha val="0"/>
                  </a:scrgbClr>
                </a:highlight>
                <a:latin typeface="Liberation Sans" pitchFamily="18"/>
              </a:rPr>
              <a:t> (Learning Record Store) immediately after the student(s) complete the interaction, or after they “log out” by leaving the area (as determined by the antenna). Teachers and museum staff later accessed a dashboard showing an activity stream and some simple data visualizations by student and by exhibit.</a:t>
            </a:r>
          </a:p>
          <a:p>
            <a:r>
              <a:rPr lang="en-US" sz="2000" b="0" i="0" u="none" strike="noStrike" kern="1200" cap="none" dirty="0" smtClean="0">
                <a:ln>
                  <a:noFill/>
                </a:ln>
                <a:effectLst/>
                <a:highlight>
                  <a:scrgbClr r="0" g="0" b="0">
                    <a:alpha val="0"/>
                  </a:scrgbClr>
                </a:highlight>
                <a:latin typeface="Liberation Sans" pitchFamily="18"/>
              </a:rPr>
              <a:t> </a:t>
            </a:r>
          </a:p>
          <a:p>
            <a:r>
              <a:rPr lang="en-US" sz="2000" b="0" i="0" u="none" strike="noStrike" kern="1200" cap="none" dirty="0" smtClean="0">
                <a:ln>
                  <a:noFill/>
                </a:ln>
                <a:effectLst/>
                <a:highlight>
                  <a:scrgbClr r="0" g="0" b="0">
                    <a:alpha val="0"/>
                  </a:scrgbClr>
                </a:highlight>
                <a:latin typeface="Liberation Sans" pitchFamily="18"/>
              </a:rPr>
              <a:t>When each student—or group of students—approached the exhibit, the antenna picks up on their name badges and the tablet opens up the appropriate grade level content. One of the advantages of the xAPI over </a:t>
            </a:r>
            <a:r>
              <a:rPr lang="en-US" sz="2000" b="0" i="0" u="none" strike="noStrike" kern="1200" cap="none" dirty="0" err="1" smtClean="0">
                <a:ln>
                  <a:noFill/>
                </a:ln>
                <a:effectLst/>
                <a:highlight>
                  <a:scrgbClr r="0" g="0" b="0">
                    <a:alpha val="0"/>
                  </a:scrgbClr>
                </a:highlight>
                <a:latin typeface="Liberation Sans" pitchFamily="18"/>
              </a:rPr>
              <a:t>SCORM</a:t>
            </a:r>
            <a:r>
              <a:rPr lang="en-US" sz="2000" b="0" i="0" u="none" strike="noStrike" kern="1200" cap="none" dirty="0" smtClean="0">
                <a:ln>
                  <a:noFill/>
                </a:ln>
                <a:effectLst/>
                <a:highlight>
                  <a:scrgbClr r="0" g="0" b="0">
                    <a:alpha val="0"/>
                  </a:scrgbClr>
                </a:highlight>
                <a:latin typeface="Liberation Sans" pitchFamily="18"/>
              </a:rPr>
              <a:t> is that it can record the same activity data for multiple learners at once. Each time a question is answered or a response given on the tablet, an xAPI statement is formed.</a:t>
            </a:r>
          </a:p>
          <a:p>
            <a:endParaRPr lang="en-US" dirty="0"/>
          </a:p>
        </p:txBody>
      </p:sp>
      <p:sp>
        <p:nvSpPr>
          <p:cNvPr id="4" name="Slide Number Placeholder 3"/>
          <p:cNvSpPr>
            <a:spLocks noGrp="1"/>
          </p:cNvSpPr>
          <p:nvPr>
            <p:ph type="sldNum" sz="quarter" idx="10"/>
          </p:nvPr>
        </p:nvSpPr>
        <p:spPr/>
        <p:txBody>
          <a:bodyPr/>
          <a:lstStyle/>
          <a:p>
            <a:pPr lvl="0"/>
            <a:fld id="{8F9F2838-8FA1-4BFF-8653-9F27B290F4CA}" type="slidenum">
              <a:rPr lang="en-US" smtClean="0"/>
              <a:t>44</a:t>
            </a:fld>
            <a:endParaRPr lang="en-US"/>
          </a:p>
        </p:txBody>
      </p:sp>
    </p:spTree>
    <p:extLst>
      <p:ext uri="{BB962C8B-B14F-4D97-AF65-F5344CB8AC3E}">
        <p14:creationId xmlns:p14="http://schemas.microsoft.com/office/powerpoint/2010/main" val="2170892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r>
              <a:rPr lang="en-US" dirty="0" smtClean="0"/>
              <a:t>Images from https://www.theclio.com/web/entry?id=25428 </a:t>
            </a:r>
            <a:r>
              <a:rPr lang="en-US" dirty="0" err="1" smtClean="0"/>
              <a:t>CC:Attribution</a:t>
            </a:r>
            <a:endParaRPr lang="en-US" dirty="0" smtClean="0"/>
          </a:p>
          <a:p>
            <a:r>
              <a:rPr lang="en-US" sz="2000" b="0" i="0" u="none" strike="noStrike" kern="1200" cap="none" dirty="0" smtClean="0">
                <a:ln>
                  <a:noFill/>
                </a:ln>
                <a:effectLst/>
                <a:highlight>
                  <a:scrgbClr r="0" g="0" b="0">
                    <a:alpha val="0"/>
                  </a:scrgbClr>
                </a:highlight>
                <a:latin typeface="Liberation Sans" pitchFamily="18"/>
              </a:rPr>
              <a:t>Photos by Jamie </a:t>
            </a:r>
            <a:r>
              <a:rPr lang="en-US" sz="2000" b="0" i="0" u="none" strike="noStrike" kern="1200" cap="none" dirty="0" err="1" smtClean="0">
                <a:ln>
                  <a:noFill/>
                </a:ln>
                <a:effectLst/>
                <a:highlight>
                  <a:scrgbClr r="0" g="0" b="0">
                    <a:alpha val="0"/>
                  </a:scrgbClr>
                </a:highlight>
                <a:latin typeface="Liberation Sans" pitchFamily="18"/>
              </a:rPr>
              <a:t>Wasilchenko</a:t>
            </a:r>
            <a:endParaRPr lang="en-US" sz="2000" b="0" i="0" u="none" strike="noStrike" kern="1200" cap="none" dirty="0" smtClean="0">
              <a:ln>
                <a:noFill/>
              </a:ln>
              <a:effectLst/>
              <a:highlight>
                <a:scrgbClr r="0" g="0" b="0">
                  <a:alpha val="0"/>
                </a:scrgbClr>
              </a:highlight>
              <a:latin typeface="Liberation Sans" pitchFamily="18"/>
            </a:endParaRPr>
          </a:p>
          <a:p>
            <a:endParaRPr lang="en-US" sz="2000" b="0" i="0" u="none" strike="noStrike" kern="1200" cap="none" dirty="0" smtClean="0">
              <a:ln>
                <a:noFill/>
              </a:ln>
              <a:effectLst/>
              <a:highlight>
                <a:scrgbClr r="0" g="0" b="0">
                  <a:alpha val="0"/>
                </a:scrgbClr>
              </a:highlight>
              <a:latin typeface="Liberation Sans" pitchFamily="18"/>
            </a:endParaRPr>
          </a:p>
          <a:p>
            <a:pPr>
              <a:defRPr/>
            </a:pPr>
            <a:r>
              <a:rPr lang="en-US" dirty="0" smtClean="0">
                <a:ea typeface="ＭＳ Ｐゴシック" charset="0"/>
                <a:cs typeface="ＭＳ Ｐゴシック" charset="0"/>
              </a:rPr>
              <a:t>Ann Arbor Hands On Museum:</a:t>
            </a:r>
          </a:p>
          <a:p>
            <a:pPr marL="171450" indent="-171450">
              <a:buFontTx/>
              <a:buChar char="-"/>
              <a:defRPr/>
            </a:pPr>
            <a:r>
              <a:rPr lang="en-US" dirty="0" smtClean="0"/>
              <a:t>Extends after the school field trip using RFID cards inserted</a:t>
            </a:r>
            <a:r>
              <a:rPr lang="en-US" baseline="0" dirty="0" smtClean="0"/>
              <a:t> into lanyards for each student</a:t>
            </a:r>
            <a:endParaRPr lang="en-US" dirty="0" smtClean="0"/>
          </a:p>
          <a:p>
            <a:pPr marL="171450" indent="-171450">
              <a:buFontTx/>
              <a:buChar char="-"/>
              <a:defRPr/>
            </a:pPr>
            <a:r>
              <a:rPr lang="en-US" dirty="0" smtClean="0"/>
              <a:t>Refreshable content so the experience is new and different with each visit</a:t>
            </a:r>
          </a:p>
          <a:p>
            <a:pPr marL="171450" indent="-171450">
              <a:buFontTx/>
              <a:buChar char="-"/>
              <a:defRPr/>
            </a:pPr>
            <a:r>
              <a:rPr lang="en-US" dirty="0" smtClean="0"/>
              <a:t>Sustainable in terms of revenue so that the Museum can continue to offer this enhanced experience </a:t>
            </a:r>
          </a:p>
          <a:p>
            <a:pPr>
              <a:defRPr/>
            </a:pPr>
            <a:endParaRPr lang="en-US" dirty="0" smtClean="0">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lvl="0"/>
            <a:fld id="{8F9F2838-8FA1-4BFF-8653-9F27B290F4CA}" type="slidenum">
              <a:rPr lang="en-US" smtClean="0"/>
              <a:t>45</a:t>
            </a:fld>
            <a:endParaRPr lang="en-US"/>
          </a:p>
        </p:txBody>
      </p:sp>
    </p:spTree>
    <p:extLst>
      <p:ext uri="{BB962C8B-B14F-4D97-AF65-F5344CB8AC3E}">
        <p14:creationId xmlns:p14="http://schemas.microsoft.com/office/powerpoint/2010/main" val="42374488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lide Image Placeholder 1"/>
          <p:cNvSpPr>
            <a:spLocks noGrp="1" noRot="1" noChangeAspect="1"/>
          </p:cNvSpPr>
          <p:nvPr>
            <p:ph type="sldImg"/>
          </p:nvPr>
        </p:nvSpPr>
        <p:spPr bwMode="auto">
          <a:xfrm>
            <a:off x="1371600" y="763588"/>
            <a:ext cx="5029200" cy="37719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08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400" eaLnBrk="1" hangingPunct="1">
              <a:spcBef>
                <a:spcPct val="0"/>
              </a:spcBef>
            </a:pPr>
            <a:r>
              <a:rPr lang="en-US" altLang="en-US" dirty="0">
                <a:ea typeface="ＭＳ Ｐゴシック" charset="-128"/>
              </a:rPr>
              <a:t>They built an xAPI dashboard. </a:t>
            </a:r>
            <a:r>
              <a:rPr lang="en-US" altLang="en-US" dirty="0" smtClean="0">
                <a:ea typeface="ＭＳ Ｐゴシック" charset="-128"/>
              </a:rPr>
              <a:t>It shows </a:t>
            </a:r>
            <a:r>
              <a:rPr lang="en-US" altLang="en-US" dirty="0">
                <a:ea typeface="ＭＳ Ｐゴシック" charset="-128"/>
              </a:rPr>
              <a:t>BOTH sets of code live on the same screen tap – make a choice on the screen and the result is captured by the the xAPI LRS.. </a:t>
            </a:r>
          </a:p>
        </p:txBody>
      </p:sp>
      <p:sp>
        <p:nvSpPr>
          <p:cNvPr id="1208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B46BDE5-824D-DD44-987F-DCD84676293F}" type="slidenum">
              <a:rPr altLang="en-US" sz="1200">
                <a:solidFill>
                  <a:prstClr val="black"/>
                </a:solidFill>
                <a:latin typeface="Calibri" charset="0"/>
              </a:rPr>
              <a:pPr eaLnBrk="1" hangingPunct="1"/>
              <a:t>46</a:t>
            </a:fld>
            <a:endParaRPr altLang="en-US" sz="1200">
              <a:solidFill>
                <a:prstClr val="black"/>
              </a:solidFill>
              <a:latin typeface="Calibri" charset="0"/>
            </a:endParaRPr>
          </a:p>
        </p:txBody>
      </p:sp>
    </p:spTree>
    <p:extLst>
      <p:ext uri="{BB962C8B-B14F-4D97-AF65-F5344CB8AC3E}">
        <p14:creationId xmlns:p14="http://schemas.microsoft.com/office/powerpoint/2010/main" val="1130013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r>
              <a:rPr lang="en-US" dirty="0" smtClean="0"/>
              <a:t>https://www.learningsolutionsmag.com/articles/1665/adventures-in-the-xapi-the-ann-arbor-hands-on-museum-project/print</a:t>
            </a:r>
            <a:endParaRPr lang="en-US" dirty="0"/>
          </a:p>
        </p:txBody>
      </p:sp>
      <p:sp>
        <p:nvSpPr>
          <p:cNvPr id="4" name="Slide Number Placeholder 3"/>
          <p:cNvSpPr>
            <a:spLocks noGrp="1"/>
          </p:cNvSpPr>
          <p:nvPr>
            <p:ph type="sldNum" sz="quarter" idx="10"/>
          </p:nvPr>
        </p:nvSpPr>
        <p:spPr/>
        <p:txBody>
          <a:bodyPr/>
          <a:lstStyle/>
          <a:p>
            <a:pPr lvl="0"/>
            <a:fld id="{8F9F2838-8FA1-4BFF-8653-9F27B290F4CA}" type="slidenum">
              <a:rPr lang="en-US" smtClean="0"/>
              <a:t>47</a:t>
            </a:fld>
            <a:endParaRPr lang="en-US"/>
          </a:p>
        </p:txBody>
      </p:sp>
    </p:spTree>
    <p:extLst>
      <p:ext uri="{BB962C8B-B14F-4D97-AF65-F5344CB8AC3E}">
        <p14:creationId xmlns:p14="http://schemas.microsoft.com/office/powerpoint/2010/main" val="3015195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85800"/>
            <a:ext cx="4572000" cy="34290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799" y="4343400"/>
            <a:ext cx="5486040" cy="4114440"/>
          </a:xfrm>
        </p:spPr>
        <p:txBody>
          <a:bodyPr wrap="square" lIns="91440" tIns="45720" rIns="91440" bIns="45720" anchor="t"/>
          <a:lstStyle/>
          <a:p>
            <a:r>
              <a:rPr lang="en" sz="1200" b="0" dirty="0" smtClean="0">
                <a:solidFill>
                  <a:prstClr val="white"/>
                </a:solidFill>
                <a:latin typeface="Arial Black" panose="020B0A04020102020204" pitchFamily="34" charset="0"/>
                <a:cs typeface="Arial" panose="020B0604020202020204" pitchFamily="34" charset="0"/>
              </a:rPr>
              <a:t>A brief glimpse</a:t>
            </a:r>
            <a:r>
              <a:rPr lang="en" sz="1200" b="0" baseline="0" dirty="0" smtClean="0">
                <a:solidFill>
                  <a:prstClr val="white"/>
                </a:solidFill>
                <a:latin typeface="Arial Black" panose="020B0A04020102020204" pitchFamily="34" charset="0"/>
                <a:cs typeface="Arial" panose="020B0604020202020204" pitchFamily="34" charset="0"/>
              </a:rPr>
              <a:t> at the </a:t>
            </a:r>
            <a:r>
              <a:rPr lang="en" sz="1200" b="0" dirty="0" smtClean="0">
                <a:solidFill>
                  <a:prstClr val="white"/>
                </a:solidFill>
                <a:latin typeface="Arial Black" panose="020B0A04020102020204" pitchFamily="34" charset="0"/>
                <a:cs typeface="Arial" panose="020B0604020202020204" pitchFamily="34" charset="0"/>
              </a:rPr>
              <a:t>Total Learning Architecture.</a:t>
            </a:r>
            <a:endParaRPr lang="en-US" sz="1200" b="0" dirty="0" smtClean="0">
              <a:solidFill>
                <a:prstClr val="white"/>
              </a:solidFill>
              <a:latin typeface="Arial Black" panose="020B0A04020102020204" pitchFamily="34" charset="0"/>
              <a:cs typeface="Arial" panose="020B0604020202020204" pitchFamily="34" charset="0"/>
            </a:endParaRPr>
          </a:p>
          <a:p>
            <a:pPr marL="216000" marR="0" indent="-216000" defTabSz="914400" rtl="0" eaLnBrk="1" fontAlgn="auto" latinLnBrk="0" hangingPunct="0">
              <a:lnSpc>
                <a:spcPct val="100000"/>
              </a:lnSpc>
              <a:spcBef>
                <a:spcPts val="0"/>
              </a:spcBef>
              <a:spcAft>
                <a:spcPts val="0"/>
              </a:spcAft>
              <a:buClrTx/>
              <a:buSzTx/>
              <a:buFontTx/>
              <a:buNone/>
              <a:tabLst/>
              <a:defRPr/>
            </a:pPr>
            <a:r>
              <a:rPr lang="en-US" dirty="0" smtClean="0">
                <a:solidFill>
                  <a:prstClr val="white"/>
                </a:solidFill>
              </a:rPr>
              <a:t>The Total Learning Architecture is a collection of </a:t>
            </a:r>
            <a:r>
              <a:rPr lang="en-US" b="1" dirty="0" smtClean="0">
                <a:solidFill>
                  <a:srgbClr val="00B0F0"/>
                </a:solidFill>
              </a:rPr>
              <a:t>specifications</a:t>
            </a:r>
            <a:r>
              <a:rPr lang="en-US" dirty="0" smtClean="0">
                <a:solidFill>
                  <a:prstClr val="white"/>
                </a:solidFill>
              </a:rPr>
              <a:t> for accessing and making use of </a:t>
            </a:r>
            <a:r>
              <a:rPr lang="en-US" b="1" dirty="0" smtClean="0">
                <a:solidFill>
                  <a:srgbClr val="00B0F0"/>
                </a:solidFill>
              </a:rPr>
              <a:t>learning-related data</a:t>
            </a:r>
            <a:r>
              <a:rPr lang="en" dirty="0" smtClean="0">
                <a:solidFill>
                  <a:prstClr val="white"/>
                </a:solidFill>
              </a:rPr>
              <a:t>.</a:t>
            </a:r>
          </a:p>
          <a:p>
            <a:endParaRPr lang="en-US" dirty="0" smtClean="0"/>
          </a:p>
          <a:p>
            <a:endParaRPr lang="en-US" dirty="0"/>
          </a:p>
        </p:txBody>
      </p:sp>
      <p:sp>
        <p:nvSpPr>
          <p:cNvPr id="4" name="Slide Number Placeholder 3"/>
          <p:cNvSpPr txBox="1">
            <a:spLocks noGrp="1"/>
          </p:cNvSpPr>
          <p:nvPr>
            <p:ph type="sldNum" sz="quarter" idx="8"/>
          </p:nvPr>
        </p:nvSpPr>
        <p:spPr>
          <a:xfrm>
            <a:off x="3884759" y="8685360"/>
            <a:ext cx="2971440" cy="456839"/>
          </a:xfrm>
        </p:spPr>
        <p:txBody>
          <a:bodyPr wrap="square" lIns="91440" tIns="45720" rIns="91440" bIns="45720"/>
          <a:lstStyle/>
          <a:p>
            <a:pPr lvl="0"/>
            <a:fld id="{0D8D09CA-B0F7-47E8-8261-A059DBA42D97}" type="slidenum">
              <a:t>48</a:t>
            </a:fld>
            <a:endParaRPr lang="en-US" sz="1200">
              <a:solidFill>
                <a:srgbClr val="000000"/>
              </a:solidFill>
              <a:latin typeface="+mn-lt"/>
              <a:ea typeface="+mn-ea"/>
              <a:cs typeface="+mn-cs"/>
            </a:endParaRPr>
          </a:p>
        </p:txBody>
      </p:sp>
    </p:spTree>
    <p:extLst>
      <p:ext uri="{BB962C8B-B14F-4D97-AF65-F5344CB8AC3E}">
        <p14:creationId xmlns:p14="http://schemas.microsoft.com/office/powerpoint/2010/main" val="199699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85800"/>
            <a:ext cx="4572000" cy="34290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799" y="4343400"/>
            <a:ext cx="5486040" cy="4114440"/>
          </a:xfrm>
        </p:spPr>
        <p:txBody>
          <a:bodyPr wrap="square" lIns="91440" tIns="45720" rIns="91440" bIns="45720" anchor="t"/>
          <a:lstStyle/>
          <a:p>
            <a:r>
              <a:rPr lang="en-US" dirty="0" smtClean="0"/>
              <a:t>…weather</a:t>
            </a:r>
            <a:r>
              <a:rPr lang="en-US" baseline="0" dirty="0" smtClean="0"/>
              <a:t> that experience looks like this… or this… or this… or this.</a:t>
            </a:r>
            <a:endParaRPr lang="en-US" dirty="0"/>
          </a:p>
        </p:txBody>
      </p:sp>
      <p:sp>
        <p:nvSpPr>
          <p:cNvPr id="4" name="Slide Number Placeholder 3"/>
          <p:cNvSpPr txBox="1">
            <a:spLocks noGrp="1"/>
          </p:cNvSpPr>
          <p:nvPr>
            <p:ph type="sldNum" sz="quarter" idx="8"/>
          </p:nvPr>
        </p:nvSpPr>
        <p:spPr>
          <a:xfrm>
            <a:off x="3884759" y="8685360"/>
            <a:ext cx="2971440" cy="456839"/>
          </a:xfrm>
        </p:spPr>
        <p:txBody>
          <a:bodyPr wrap="square" lIns="91440" tIns="45720" rIns="91440" bIns="45720"/>
          <a:lstStyle/>
          <a:p>
            <a:pPr lvl="0"/>
            <a:fld id="{0D8D09CA-B0F7-47E8-8261-A059DBA42D97}" type="slidenum">
              <a:t>3</a:t>
            </a:fld>
            <a:endParaRPr lang="en-US" sz="1200">
              <a:solidFill>
                <a:srgbClr val="000000"/>
              </a:solidFill>
              <a:latin typeface="+mn-lt"/>
              <a:ea typeface="+mn-ea"/>
              <a:cs typeface="+mn-cs"/>
            </a:endParaRPr>
          </a:p>
        </p:txBody>
      </p:sp>
    </p:spTree>
    <p:extLst>
      <p:ext uri="{BB962C8B-B14F-4D97-AF65-F5344CB8AC3E}">
        <p14:creationId xmlns:p14="http://schemas.microsoft.com/office/powerpoint/2010/main" val="19871996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“Real” simple architecture diagram</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0CB52C23-1B8F-4CB3-A03C-43A341AADDEC}"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1281021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85800"/>
            <a:ext cx="4572000" cy="34290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799" y="4343400"/>
            <a:ext cx="5486040" cy="4114440"/>
          </a:xfrm>
        </p:spPr>
        <p:txBody>
          <a:bodyPr wrap="square" lIns="91440" tIns="45720" rIns="91440" bIns="45720" anchor="t"/>
          <a:lstStyle/>
          <a:p>
            <a:r>
              <a:rPr lang="en-US" dirty="0" smtClean="0"/>
              <a:t>API stands for Application Programming Interface.</a:t>
            </a:r>
          </a:p>
          <a:p>
            <a:r>
              <a:rPr lang="en-US" sz="2000" b="0" i="0" u="none" strike="noStrike" kern="1200" cap="none" dirty="0" smtClean="0">
                <a:ln>
                  <a:noFill/>
                </a:ln>
                <a:effectLst/>
                <a:highlight>
                  <a:scrgbClr r="0" g="0" b="0">
                    <a:alpha val="0"/>
                  </a:scrgbClr>
                </a:highlight>
                <a:latin typeface="Liberation Sans" pitchFamily="18"/>
              </a:rPr>
              <a:t>“API” is a commonly used software term that refers to the programming definitions, rules, and protocols that allow systems to “talk” to each other.</a:t>
            </a:r>
            <a:endParaRPr lang="en-US" dirty="0"/>
          </a:p>
        </p:txBody>
      </p:sp>
      <p:sp>
        <p:nvSpPr>
          <p:cNvPr id="4" name="Slide Number Placeholder 3"/>
          <p:cNvSpPr txBox="1">
            <a:spLocks noGrp="1"/>
          </p:cNvSpPr>
          <p:nvPr>
            <p:ph type="sldNum" sz="quarter" idx="8"/>
          </p:nvPr>
        </p:nvSpPr>
        <p:spPr>
          <a:xfrm>
            <a:off x="3884759" y="8685360"/>
            <a:ext cx="2971440" cy="456839"/>
          </a:xfrm>
        </p:spPr>
        <p:txBody>
          <a:bodyPr wrap="square" lIns="91440" tIns="45720" rIns="91440" bIns="45720"/>
          <a:lstStyle/>
          <a:p>
            <a:pPr lvl="0"/>
            <a:fld id="{0D8D09CA-B0F7-47E8-8261-A059DBA42D97}" type="slidenum">
              <a:t>4</a:t>
            </a:fld>
            <a:endParaRPr lang="en-US" sz="1200">
              <a:solidFill>
                <a:srgbClr val="000000"/>
              </a:solidFill>
              <a:latin typeface="+mn-lt"/>
              <a:ea typeface="+mn-ea"/>
              <a:cs typeface="+mn-cs"/>
            </a:endParaRPr>
          </a:p>
        </p:txBody>
      </p:sp>
    </p:spTree>
    <p:extLst>
      <p:ext uri="{BB962C8B-B14F-4D97-AF65-F5344CB8AC3E}">
        <p14:creationId xmlns:p14="http://schemas.microsoft.com/office/powerpoint/2010/main" val="1987199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APIs allow: </a:t>
            </a:r>
          </a:p>
          <a:p>
            <a:pPr marL="182880" indent="-182880">
              <a:buFont typeface="Arial" panose="020B0604020202020204" pitchFamily="34" charset="0"/>
              <a:buChar char="•"/>
            </a:pPr>
            <a:r>
              <a:rPr lang="en-US" b="1" dirty="0" smtClean="0"/>
              <a:t>Data Access </a:t>
            </a:r>
            <a:r>
              <a:rPr lang="en-US" dirty="0" smtClean="0"/>
              <a:t>– Allowing access to data through protocols, not add-ons.</a:t>
            </a:r>
          </a:p>
          <a:p>
            <a:pPr marL="182880" indent="-182880">
              <a:buFont typeface="Arial" panose="020B0604020202020204" pitchFamily="34" charset="0"/>
              <a:buChar char="•"/>
            </a:pPr>
            <a:r>
              <a:rPr lang="en-US" b="1" dirty="0" smtClean="0"/>
              <a:t>Data Readability </a:t>
            </a:r>
            <a:r>
              <a:rPr lang="en-US" dirty="0" smtClean="0"/>
              <a:t>– Common definition of data, otherwise would be reliant on the database schema.</a:t>
            </a:r>
          </a:p>
          <a:p>
            <a:pPr marL="182880" indent="-182880">
              <a:buFont typeface="Arial" panose="020B0604020202020204" pitchFamily="34" charset="0"/>
              <a:buChar char="•"/>
            </a:pPr>
            <a:r>
              <a:rPr lang="en-US" b="1" dirty="0" smtClean="0"/>
              <a:t>Data Portability </a:t>
            </a:r>
            <a:r>
              <a:rPr lang="en-US" dirty="0" smtClean="0"/>
              <a:t>– Data can be exported to other systems, even if they aren’t like each other(</a:t>
            </a:r>
            <a:r>
              <a:rPr lang="en-US" dirty="0" err="1" smtClean="0"/>
              <a:t>LMS</a:t>
            </a:r>
            <a:r>
              <a:rPr lang="en-US" dirty="0" smtClean="0"/>
              <a:t> &gt; HR systems)</a:t>
            </a:r>
          </a:p>
          <a:p>
            <a:endParaRPr lang="en-US" dirty="0"/>
          </a:p>
        </p:txBody>
      </p:sp>
      <p:sp>
        <p:nvSpPr>
          <p:cNvPr id="4" name="Slide Number Placeholder 3"/>
          <p:cNvSpPr>
            <a:spLocks noGrp="1"/>
          </p:cNvSpPr>
          <p:nvPr>
            <p:ph type="sldNum" sz="quarter" idx="10"/>
          </p:nvPr>
        </p:nvSpPr>
        <p:spPr/>
        <p:txBody>
          <a:bodyPr/>
          <a:lstStyle/>
          <a:p>
            <a:pPr lvl="0"/>
            <a:fld id="{8F9F2838-8FA1-4BFF-8653-9F27B290F4CA}" type="slidenum">
              <a:rPr lang="en-US" smtClean="0"/>
              <a:t>5</a:t>
            </a:fld>
            <a:endParaRPr lang="en-US"/>
          </a:p>
        </p:txBody>
      </p:sp>
    </p:spTree>
    <p:extLst>
      <p:ext uri="{BB962C8B-B14F-4D97-AF65-F5344CB8AC3E}">
        <p14:creationId xmlns:p14="http://schemas.microsoft.com/office/powerpoint/2010/main" val="3978176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85800"/>
            <a:ext cx="4572000" cy="34290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799" y="4343400"/>
            <a:ext cx="5486040" cy="4114440"/>
          </a:xfrm>
        </p:spPr>
        <p:txBody>
          <a:bodyPr wrap="square" lIns="91440" tIns="45720" rIns="91440" bIns="45720" anchor="t"/>
          <a:lstStyle/>
          <a:p>
            <a:r>
              <a:rPr lang="en-US" dirty="0" smtClean="0"/>
              <a:t>Ok, but what </a:t>
            </a:r>
            <a:r>
              <a:rPr lang="en-US" b="1" dirty="0" smtClean="0"/>
              <a:t>*is* </a:t>
            </a:r>
            <a:r>
              <a:rPr lang="en-US" dirty="0" smtClean="0"/>
              <a:t>xAPI???</a:t>
            </a:r>
            <a:endParaRPr lang="en-US" dirty="0"/>
          </a:p>
        </p:txBody>
      </p:sp>
      <p:sp>
        <p:nvSpPr>
          <p:cNvPr id="4" name="Slide Number Placeholder 3"/>
          <p:cNvSpPr txBox="1">
            <a:spLocks noGrp="1"/>
          </p:cNvSpPr>
          <p:nvPr>
            <p:ph type="sldNum" sz="quarter" idx="8"/>
          </p:nvPr>
        </p:nvSpPr>
        <p:spPr>
          <a:xfrm>
            <a:off x="3884759" y="8685360"/>
            <a:ext cx="2971440" cy="456839"/>
          </a:xfrm>
        </p:spPr>
        <p:txBody>
          <a:bodyPr wrap="square" lIns="91440" tIns="45720" rIns="91440" bIns="45720"/>
          <a:lstStyle/>
          <a:p>
            <a:pPr lvl="0"/>
            <a:fld id="{0D8D09CA-B0F7-47E8-8261-A059DBA42D97}" type="slidenum">
              <a:t>6</a:t>
            </a:fld>
            <a:endParaRPr lang="en-US" sz="1200">
              <a:solidFill>
                <a:srgbClr val="000000"/>
              </a:solidFill>
              <a:latin typeface="+mn-lt"/>
              <a:ea typeface="+mn-ea"/>
              <a:cs typeface="+mn-cs"/>
            </a:endParaRPr>
          </a:p>
        </p:txBody>
      </p:sp>
    </p:spTree>
    <p:extLst>
      <p:ext uri="{BB962C8B-B14F-4D97-AF65-F5344CB8AC3E}">
        <p14:creationId xmlns:p14="http://schemas.microsoft.com/office/powerpoint/2010/main" val="1987199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xfrm>
            <a:off x="1371600" y="763588"/>
            <a:ext cx="5029200" cy="37719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smtClean="0">
                <a:solidFill>
                  <a:schemeClr val="bg1"/>
                </a:solidFill>
              </a:rPr>
              <a:t>xAPI is a </a:t>
            </a:r>
            <a:r>
              <a:rPr lang="en-US" sz="2000" b="0" i="0" u="none" strike="noStrike" kern="1200" cap="none" dirty="0" smtClean="0">
                <a:ln>
                  <a:noFill/>
                </a:ln>
                <a:effectLst/>
                <a:highlight>
                  <a:scrgbClr r="0" g="0" b="0">
                    <a:alpha val="0"/>
                  </a:scrgbClr>
                </a:highlight>
                <a:latin typeface="Liberation Sans" pitchFamily="18"/>
              </a:rPr>
              <a:t>technical </a:t>
            </a:r>
            <a:r>
              <a:rPr lang="en-US" altLang="en-US" dirty="0" smtClean="0">
                <a:solidFill>
                  <a:schemeClr val="bg1"/>
                </a:solidFill>
              </a:rPr>
              <a:t>specification for defining data, as well as set</a:t>
            </a:r>
            <a:r>
              <a:rPr lang="en-US" altLang="en-US" baseline="0" dirty="0" smtClean="0">
                <a:solidFill>
                  <a:schemeClr val="bg1"/>
                </a:solidFill>
              </a:rPr>
              <a:t> of </a:t>
            </a:r>
            <a:r>
              <a:rPr lang="en-US" altLang="en-US" dirty="0" smtClean="0">
                <a:solidFill>
                  <a:schemeClr val="bg1"/>
                </a:solidFill>
              </a:rPr>
              <a:t>reference implementation models for its uses (that is, usage</a:t>
            </a:r>
            <a:r>
              <a:rPr lang="en-US" altLang="en-US" baseline="0" dirty="0" smtClean="0">
                <a:solidFill>
                  <a:schemeClr val="bg1"/>
                </a:solidFill>
              </a:rPr>
              <a:t> guidelines such as the </a:t>
            </a:r>
            <a:r>
              <a:rPr lang="en-US" altLang="en-US" dirty="0" smtClean="0">
                <a:solidFill>
                  <a:schemeClr val="bg1"/>
                </a:solidFill>
              </a:rPr>
              <a:t>different xAPI</a:t>
            </a:r>
            <a:r>
              <a:rPr lang="en-US" altLang="en-US" baseline="0" dirty="0" smtClean="0">
                <a:solidFill>
                  <a:schemeClr val="bg1"/>
                </a:solidFill>
              </a:rPr>
              <a:t> “</a:t>
            </a:r>
            <a:r>
              <a:rPr lang="en-US" altLang="en-US" dirty="0" smtClean="0">
                <a:solidFill>
                  <a:schemeClr val="bg1"/>
                </a:solidFill>
              </a:rPr>
              <a:t>profiles”) and nested</a:t>
            </a:r>
            <a:r>
              <a:rPr lang="en-US" altLang="en-US" baseline="0" dirty="0" smtClean="0">
                <a:solidFill>
                  <a:schemeClr val="bg1"/>
                </a:solidFill>
              </a:rPr>
              <a:t> </a:t>
            </a:r>
            <a:r>
              <a:rPr lang="en-US" altLang="en-US" dirty="0" smtClean="0">
                <a:solidFill>
                  <a:schemeClr val="bg1"/>
                </a:solidFill>
              </a:rPr>
              <a:t>specifications for its storage, authentication</a:t>
            </a:r>
            <a:r>
              <a:rPr lang="en-US" altLang="en-US" baseline="0" dirty="0" smtClean="0">
                <a:solidFill>
                  <a:schemeClr val="bg1"/>
                </a:solidFill>
              </a:rPr>
              <a:t>, and access (i.e., the Learning Record Store). xAPI uses the RESTful web-services architecture and four </a:t>
            </a:r>
            <a:r>
              <a:rPr lang="en-US" sz="2000" b="0" i="0" u="none" strike="noStrike" kern="1200" cap="none" dirty="0" smtClean="0">
                <a:ln>
                  <a:noFill/>
                </a:ln>
                <a:effectLst/>
                <a:highlight>
                  <a:scrgbClr r="0" g="0" b="0">
                    <a:alpha val="0"/>
                  </a:scrgbClr>
                </a:highlight>
                <a:latin typeface="Liberation Sans" pitchFamily="18"/>
              </a:rPr>
              <a:t>specific web-service APIs. xAPI is agnostic about the type of learning content being delivered, and allows flexible tracking of learning activities and experiences, including formal e-learning courses, performance-based tracking, group-based or social learning, and even informal learning scenarios.</a:t>
            </a:r>
            <a:endParaRPr lang="en-US" altLang="en-US" dirty="0" smtClean="0"/>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itchFamily="34" charset="0"/>
                <a:ea typeface="MS PGothic" pitchFamily="34" charset="-128"/>
              </a:defRPr>
            </a:lvl1pPr>
            <a:lvl2pPr marL="742950" indent="-285750">
              <a:defRPr sz="1400">
                <a:solidFill>
                  <a:schemeClr val="tx1"/>
                </a:solidFill>
                <a:latin typeface="Calibri" pitchFamily="34" charset="0"/>
                <a:ea typeface="MS PGothic" pitchFamily="34" charset="-128"/>
              </a:defRPr>
            </a:lvl2pPr>
            <a:lvl3pPr marL="1143000" indent="-228600">
              <a:defRPr sz="1400">
                <a:solidFill>
                  <a:schemeClr val="tx1"/>
                </a:solidFill>
                <a:latin typeface="Calibri" pitchFamily="34" charset="0"/>
                <a:ea typeface="MS PGothic" pitchFamily="34" charset="-128"/>
              </a:defRPr>
            </a:lvl3pPr>
            <a:lvl4pPr marL="1600200" indent="-228600">
              <a:defRPr sz="1400">
                <a:solidFill>
                  <a:schemeClr val="tx1"/>
                </a:solidFill>
                <a:latin typeface="Calibri" pitchFamily="34" charset="0"/>
                <a:ea typeface="MS PGothic" pitchFamily="34" charset="-128"/>
              </a:defRPr>
            </a:lvl4pPr>
            <a:lvl5pPr marL="2057400" indent="-228600">
              <a:defRPr sz="1400">
                <a:solidFill>
                  <a:schemeClr val="tx1"/>
                </a:solidFill>
                <a:latin typeface="Calibri" pitchFamily="34" charset="0"/>
                <a:ea typeface="MS PGothic" pitchFamily="34" charset="-128"/>
              </a:defRPr>
            </a:lvl5pPr>
            <a:lvl6pPr marL="2514600" indent="-228600" defTabSz="342900" fontAlgn="base">
              <a:spcBef>
                <a:spcPct val="0"/>
              </a:spcBef>
              <a:spcAft>
                <a:spcPct val="0"/>
              </a:spcAft>
              <a:defRPr sz="1400">
                <a:solidFill>
                  <a:schemeClr val="tx1"/>
                </a:solidFill>
                <a:latin typeface="Calibri" pitchFamily="34" charset="0"/>
                <a:ea typeface="MS PGothic" pitchFamily="34" charset="-128"/>
              </a:defRPr>
            </a:lvl6pPr>
            <a:lvl7pPr marL="2971800" indent="-228600" defTabSz="342900" fontAlgn="base">
              <a:spcBef>
                <a:spcPct val="0"/>
              </a:spcBef>
              <a:spcAft>
                <a:spcPct val="0"/>
              </a:spcAft>
              <a:defRPr sz="1400">
                <a:solidFill>
                  <a:schemeClr val="tx1"/>
                </a:solidFill>
                <a:latin typeface="Calibri" pitchFamily="34" charset="0"/>
                <a:ea typeface="MS PGothic" pitchFamily="34" charset="-128"/>
              </a:defRPr>
            </a:lvl7pPr>
            <a:lvl8pPr marL="3429000" indent="-228600" defTabSz="342900" fontAlgn="base">
              <a:spcBef>
                <a:spcPct val="0"/>
              </a:spcBef>
              <a:spcAft>
                <a:spcPct val="0"/>
              </a:spcAft>
              <a:defRPr sz="1400">
                <a:solidFill>
                  <a:schemeClr val="tx1"/>
                </a:solidFill>
                <a:latin typeface="Calibri" pitchFamily="34" charset="0"/>
                <a:ea typeface="MS PGothic" pitchFamily="34" charset="-128"/>
              </a:defRPr>
            </a:lvl8pPr>
            <a:lvl9pPr marL="3886200" indent="-228600" defTabSz="342900" fontAlgn="base">
              <a:spcBef>
                <a:spcPct val="0"/>
              </a:spcBef>
              <a:spcAft>
                <a:spcPct val="0"/>
              </a:spcAft>
              <a:defRPr sz="1400">
                <a:solidFill>
                  <a:schemeClr val="tx1"/>
                </a:solidFill>
                <a:latin typeface="Calibri" pitchFamily="34" charset="0"/>
                <a:ea typeface="MS PGothic" pitchFamily="34" charset="-128"/>
              </a:defRPr>
            </a:lvl9pPr>
          </a:lstStyle>
          <a:p>
            <a:fld id="{1A894F0A-0DF2-4ABA-ABF6-2544C4FBFC69}" type="slidenum">
              <a:rPr lang="en-US" altLang="en-US" sz="1200"/>
              <a:pPr/>
              <a:t>7</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r>
              <a:rPr lang="en-US" dirty="0" smtClean="0"/>
              <a:t>xAPI can be incorporated into any new or existing learning technology. Once integrated, that system can track and share learner</a:t>
            </a:r>
            <a:r>
              <a:rPr lang="en-US" baseline="0" dirty="0" smtClean="0"/>
              <a:t> data. </a:t>
            </a:r>
            <a:endParaRPr lang="en-US" dirty="0"/>
          </a:p>
        </p:txBody>
      </p:sp>
      <p:sp>
        <p:nvSpPr>
          <p:cNvPr id="4" name="Slide Number Placeholder 3"/>
          <p:cNvSpPr>
            <a:spLocks noGrp="1"/>
          </p:cNvSpPr>
          <p:nvPr>
            <p:ph type="sldNum" sz="quarter" idx="10"/>
          </p:nvPr>
        </p:nvSpPr>
        <p:spPr/>
        <p:txBody>
          <a:bodyPr/>
          <a:lstStyle/>
          <a:p>
            <a:pPr lvl="0"/>
            <a:fld id="{8F9F2838-8FA1-4BFF-8653-9F27B290F4CA}" type="slidenum">
              <a:rPr lang="en-US" smtClean="0"/>
              <a:t>8</a:t>
            </a:fld>
            <a:endParaRPr lang="en-US"/>
          </a:p>
        </p:txBody>
      </p:sp>
    </p:spTree>
    <p:extLst>
      <p:ext uri="{BB962C8B-B14F-4D97-AF65-F5344CB8AC3E}">
        <p14:creationId xmlns:p14="http://schemas.microsoft.com/office/powerpoint/2010/main" val="3623747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r>
              <a:rPr lang="en-US" sz="2000" b="0" i="0" u="none" strike="noStrike" kern="1200" cap="none" dirty="0" smtClean="0">
                <a:ln>
                  <a:noFill/>
                </a:ln>
                <a:effectLst/>
                <a:highlight>
                  <a:scrgbClr r="0" g="0" b="0">
                    <a:alpha val="0"/>
                  </a:scrgbClr>
                </a:highlight>
                <a:latin typeface="Liberation Sans" pitchFamily="18"/>
              </a:rPr>
              <a:t>rubric | by lewisr1</a:t>
            </a:r>
            <a:endParaRPr lang="en-US" dirty="0"/>
          </a:p>
        </p:txBody>
      </p:sp>
      <p:sp>
        <p:nvSpPr>
          <p:cNvPr id="4" name="Slide Number Placeholder 3"/>
          <p:cNvSpPr>
            <a:spLocks noGrp="1"/>
          </p:cNvSpPr>
          <p:nvPr>
            <p:ph type="sldNum" sz="quarter" idx="10"/>
          </p:nvPr>
        </p:nvSpPr>
        <p:spPr/>
        <p:txBody>
          <a:bodyPr/>
          <a:lstStyle/>
          <a:p>
            <a:fld id="{8F9F2838-8FA1-4BFF-8653-9F27B290F4CA}" type="slidenum">
              <a:rPr smtClean="0">
                <a:solidFill>
                  <a:prstClr val="black"/>
                </a:solidFill>
              </a:rPr>
              <a:pPr/>
              <a:t>20</a:t>
            </a:fld>
            <a:endParaRPr>
              <a:solidFill>
                <a:prstClr val="black"/>
              </a:solidFill>
            </a:endParaRPr>
          </a:p>
        </p:txBody>
      </p:sp>
    </p:spTree>
    <p:extLst>
      <p:ext uri="{BB962C8B-B14F-4D97-AF65-F5344CB8AC3E}">
        <p14:creationId xmlns:p14="http://schemas.microsoft.com/office/powerpoint/2010/main" val="3369014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4028635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41B1EE7-63C4-48EE-B74A-E00E379E3374}" type="datetimeFigureOut">
              <a:rPr lang="en-US" smtClean="0">
                <a:solidFill>
                  <a:prstClr val="white">
                    <a:tint val="75000"/>
                  </a:prstClr>
                </a:solidFill>
              </a:rPr>
              <a:pPr/>
              <a:t>2/20/2017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7C5C328F-1F0D-41D6-8FE1-04838D711276}"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839294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4"/>
          </p:nvPr>
        </p:nvSpPr>
        <p:spPr>
          <a:xfrm>
            <a:off x="6324600" y="6477000"/>
            <a:ext cx="2133600" cy="244475"/>
          </a:xfrm>
          <a:prstGeom prst="rect">
            <a:avLst/>
          </a:prstGeom>
        </p:spPr>
        <p:txBody>
          <a:bodyPr/>
          <a:lstStyle>
            <a:lvl1pPr algn="r">
              <a:defRPr sz="1600"/>
            </a:lvl1pPr>
          </a:lstStyle>
          <a:p>
            <a:pPr>
              <a:defRPr/>
            </a:pPr>
            <a:fld id="{D68E8870-17DE-45C4-A8DD-7644B2422933}"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29726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4"/>
          </p:nvPr>
        </p:nvSpPr>
        <p:spPr>
          <a:xfrm>
            <a:off x="6324600" y="6477000"/>
            <a:ext cx="2133600" cy="244475"/>
          </a:xfrm>
          <a:prstGeom prst="rect">
            <a:avLst/>
          </a:prstGeom>
        </p:spPr>
        <p:txBody>
          <a:bodyPr/>
          <a:lstStyle>
            <a:lvl1pPr algn="r">
              <a:defRPr sz="1600"/>
            </a:lvl1pPr>
          </a:lstStyle>
          <a:p>
            <a:pPr>
              <a:defRPr/>
            </a:pPr>
            <a:fld id="{D68E8870-17DE-45C4-A8DD-7644B2422933}"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297263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2970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amp; Bullets">
    <p:bg>
      <p:bgPr>
        <a:solidFill>
          <a:schemeClr val="tx1"/>
        </a:solidFill>
        <a:effectLst/>
      </p:bgPr>
    </p:bg>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F04C564-4863-4140-9DF9-1F4BD653B04A}" type="datetimeFigureOut">
              <a:rPr lang="en-US" smtClean="0">
                <a:solidFill>
                  <a:prstClr val="black">
                    <a:tint val="75000"/>
                  </a:prstClr>
                </a:solidFill>
              </a:rPr>
              <a:pPr/>
              <a:t>2/20/2017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565BAE-12D2-4CC1-93E8-ADE51436CFD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461303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4"/>
          </p:nvPr>
        </p:nvSpPr>
        <p:spPr>
          <a:xfrm>
            <a:off x="6324600" y="6477000"/>
            <a:ext cx="2133600" cy="244475"/>
          </a:xfrm>
          <a:prstGeom prst="rect">
            <a:avLst/>
          </a:prstGeom>
        </p:spPr>
        <p:txBody>
          <a:bodyPr/>
          <a:lstStyle>
            <a:lvl1pPr algn="r">
              <a:defRPr sz="1600"/>
            </a:lvl1pPr>
          </a:lstStyle>
          <a:p>
            <a:pPr>
              <a:defRPr/>
            </a:pPr>
            <a:fld id="{D68E8870-17DE-45C4-A8DD-7644B2422933}"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29726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8560" y="2707560"/>
            <a:ext cx="8786520" cy="71388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386484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2970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73161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133966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8560" y="2707560"/>
            <a:ext cx="8786520" cy="71388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79280" y="3424320"/>
            <a:ext cx="8786520" cy="456839"/>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84715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9100" y="2708275"/>
            <a:ext cx="2197100" cy="1173163"/>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77800" y="2708275"/>
            <a:ext cx="6438900" cy="11731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43515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13994E15-A8AA-412F-9367-34C8A285379A}" type="datetimeFigureOut">
              <a:rPr lang="en-US" smtClean="0"/>
              <a:pPr/>
              <a:t>2/20/2017</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76E3DE69-B709-4B40-8D81-F27E4A5C04B8}" type="slidenum">
              <a:rPr lang="en-US" smtClean="0"/>
              <a:pPr/>
              <a:t>‹#›</a:t>
            </a:fld>
            <a:endParaRPr lang="en-US"/>
          </a:p>
        </p:txBody>
      </p:sp>
    </p:spTree>
    <p:extLst>
      <p:ext uri="{BB962C8B-B14F-4D97-AF65-F5344CB8AC3E}">
        <p14:creationId xmlns:p14="http://schemas.microsoft.com/office/powerpoint/2010/main" val="1308674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496787"/>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5.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 id="2147483658" r:id="rId6"/>
    <p:sldLayoutId id="2147483659" r:id="rId7"/>
    <p:sldLayoutId id="2147483732" r:id="rId8"/>
    <p:sldLayoutId id="2147483737" r:id="rId9"/>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lvl="0" algn="ctr" rtl="0" hangingPunct="1">
        <a:lnSpc>
          <a:spcPct val="100000"/>
        </a:lnSpc>
        <a:spcBef>
          <a:spcPts val="0"/>
        </a:spcBef>
        <a:spcAft>
          <a:spcPts val="0"/>
        </a:spcAft>
        <a:buFontTx/>
        <a:buNone/>
        <a:tabLst/>
        <a:defRPr lang="en-US" sz="4200" b="1" i="0" u="none" strike="noStrike" kern="1200" cap="none" spc="0" baseline="0" dirty="0">
          <a:ln>
            <a:noFill/>
          </a:ln>
          <a:solidFill>
            <a:srgbClr val="000000"/>
          </a:solidFill>
          <a:highlight>
            <a:scrgbClr r="0" g="0" b="0">
              <a:alpha val="0"/>
            </a:scrgbClr>
          </a:highlight>
          <a:latin typeface="Franklin Gothic Medium" pitchFamily="34"/>
          <a:ea typeface="Droid Sans Fallback" pitchFamily="2"/>
          <a:cs typeface="Helvetica Neue"/>
        </a:defRPr>
      </a:lvl1pPr>
    </p:titleStyle>
    <p:bodyStyle>
      <a:lvl1pPr lvl="0" algn="l">
        <a:buSzPct val="45000"/>
        <a:buFont typeface="StarSymbol"/>
        <a:buChar char="●"/>
        <a:tabLst/>
        <a:defRPr lang="en-US" sz="1800" b="1" i="0" u="none" strike="noStrike" cap="none" spc="0" baseline="0">
          <a:solidFill>
            <a:srgbClr val="808080"/>
          </a:solidFill>
          <a:latin typeface="Franklin Gothic Book"/>
          <a:cs typeface="Baskerville"/>
        </a:defRPr>
      </a:lvl1pPr>
      <a:lvl2pPr lvl="1" algn="l">
        <a:buSzPct val="75000"/>
        <a:buFont typeface="StarSymbol"/>
        <a:buChar char="–"/>
        <a:tabLst/>
        <a:defRPr lang="en-US" sz="1800" b="1" i="0" u="none" strike="noStrike" cap="none" spc="0" baseline="0">
          <a:solidFill>
            <a:srgbClr val="808080"/>
          </a:solidFill>
          <a:latin typeface="Franklin Gothic Book"/>
          <a:cs typeface="Baskerville"/>
        </a:defRPr>
      </a:lvl2pPr>
      <a:lvl3pPr lvl="2" algn="l">
        <a:buSzPct val="45000"/>
        <a:buFont typeface="StarSymbol"/>
        <a:buChar char="●"/>
        <a:tabLst/>
        <a:defRPr lang="en-US" sz="1800" b="1" i="0" u="none" strike="noStrike" cap="none" spc="0" baseline="0">
          <a:solidFill>
            <a:srgbClr val="808080"/>
          </a:solidFill>
          <a:latin typeface="Franklin Gothic Book"/>
          <a:cs typeface="Baskerville"/>
        </a:defRPr>
      </a:lvl3pPr>
      <a:lvl4pPr lvl="3" algn="l">
        <a:buSzPct val="75000"/>
        <a:buFont typeface="StarSymbol"/>
        <a:buChar char="–"/>
        <a:tabLst/>
        <a:defRPr lang="en-US" sz="1800" b="1" i="0" u="none" strike="noStrike" cap="none" spc="0" baseline="0">
          <a:solidFill>
            <a:srgbClr val="808080"/>
          </a:solidFill>
          <a:latin typeface="Franklin Gothic Book"/>
          <a:cs typeface="Baskerville"/>
        </a:defRPr>
      </a:lvl4pPr>
      <a:lvl5pPr lvl="4" algn="l">
        <a:buSzPct val="45000"/>
        <a:buFont typeface="StarSymbol"/>
        <a:buChar char="●"/>
        <a:tabLst/>
        <a:defRPr lang="en-US" sz="1800" b="1" i="0" u="none" strike="noStrike" cap="none" spc="0" baseline="0">
          <a:solidFill>
            <a:srgbClr val="808080"/>
          </a:solidFill>
          <a:latin typeface="Franklin Gothic Book"/>
          <a:cs typeface="Baskerville"/>
        </a:defRPr>
      </a:lvl5pPr>
      <a:lvl6pPr lvl="5" algn="l">
        <a:buSzPct val="45000"/>
        <a:buFont typeface="StarSymbol"/>
        <a:buChar char="●"/>
        <a:tabLst/>
        <a:defRPr lang="en-US" sz="1800" b="1" i="0" u="none" strike="noStrike" cap="none" spc="0" baseline="0">
          <a:solidFill>
            <a:srgbClr val="808080"/>
          </a:solidFill>
          <a:latin typeface="Franklin Gothic Book"/>
          <a:cs typeface="Baskerville"/>
        </a:defRPr>
      </a:lvl6pPr>
      <a:lvl7pPr marL="0" marR="0" lvl="0" indent="0" algn="l" rtl="0" hangingPunct="1">
        <a:lnSpc>
          <a:spcPct val="100000"/>
        </a:lnSpc>
        <a:spcBef>
          <a:spcPts val="0"/>
        </a:spcBef>
        <a:spcAft>
          <a:spcPts val="0"/>
        </a:spcAft>
        <a:buNone/>
        <a:tabLst>
          <a:tab pos="0" algn="l"/>
        </a:tabLst>
        <a:defRPr lang="en-US" sz="1800" b="1" i="0" u="none" strike="noStrike" cap="none" spc="0" baseline="0">
          <a:solidFill>
            <a:srgbClr val="808080"/>
          </a:solidFill>
          <a:latin typeface="Franklin Gothic Book"/>
          <a:cs typeface="Baskerville"/>
        </a:defRPr>
      </a:lvl7pPr>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1B1EE7-63C4-48EE-B74A-E00E379E3374}" type="datetimeFigureOut">
              <a:rPr lang="en-US" smtClean="0">
                <a:solidFill>
                  <a:prstClr val="white">
                    <a:tint val="75000"/>
                  </a:prstClr>
                </a:solidFill>
              </a:rPr>
              <a:pPr/>
              <a:t>2/20/2017</a:t>
            </a:fld>
            <a:endParaRPr lang="en-US">
              <a:solidFill>
                <a:prstClr val="white">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5C328F-1F0D-41D6-8FE1-04838D711276}"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7956264"/>
      </p:ext>
    </p:extLst>
  </p:cSld>
  <p:clrMap bg1="dk1" tx1="lt1" bg2="dk2" tx2="lt2" accent1="accent1" accent2="accent2" accent3="accent3" accent4="accent4" accent5="accent5" accent6="accent6" hlink="hlink" folHlink="folHlink"/>
  <p:sldLayoutIdLst>
    <p:sldLayoutId id="2147483758"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994E15-A8AA-412F-9367-34C8A285379A}" type="datetimeFigureOut">
              <a:rPr lang="en-US" smtClean="0">
                <a:solidFill>
                  <a:prstClr val="white">
                    <a:tint val="75000"/>
                  </a:prstClr>
                </a:solidFill>
              </a:rPr>
              <a:pPr/>
              <a:t>2/20/2017</a:t>
            </a:fld>
            <a:endParaRPr lang="en-US">
              <a:solidFill>
                <a:prstClr val="white">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E3DE69-B709-4B40-8D81-F27E4A5C04B8}"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45550382"/>
      </p:ext>
    </p:extLst>
  </p:cSld>
  <p:clrMap bg1="dk1" tx1="lt1" bg2="dk2" tx2="lt2" accent1="accent1" accent2="accent2" accent3="accent3" accent4="accent4" accent5="accent5" accent6="accent6" hlink="hlink" folHlink="folHlink"/>
  <p:sldLayoutIdLst>
    <p:sldLayoutId id="2147483765"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994E15-A8AA-412F-9367-34C8A285379A}" type="datetimeFigureOut">
              <a:rPr lang="en-US" smtClean="0">
                <a:solidFill>
                  <a:prstClr val="white">
                    <a:tint val="75000"/>
                  </a:prstClr>
                </a:solidFill>
              </a:rPr>
              <a:pPr/>
              <a:t>2/20/2017</a:t>
            </a:fld>
            <a:endParaRPr lang="en-US">
              <a:solidFill>
                <a:prstClr val="white">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E3DE69-B709-4B40-8D81-F27E4A5C04B8}"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45550382"/>
      </p:ext>
    </p:extLst>
  </p:cSld>
  <p:clrMap bg1="dk1" tx1="lt1" bg2="dk2" tx2="lt2" accent1="accent1" accent2="accent2" accent3="accent3" accent4="accent4" accent5="accent5" accent6="accent6" hlink="hlink" folHlink="folHlink"/>
  <p:sldLayoutIdLst>
    <p:sldLayoutId id="2147483769"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74" r:id="rId1"/>
    <p:sldLayoutId id="2147483776" r:id="rId2"/>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txStyles>
    <p:titleStyle>
      <a:lvl1pPr lvl="0" algn="ctr" rtl="0" hangingPunct="1">
        <a:lnSpc>
          <a:spcPct val="100000"/>
        </a:lnSpc>
        <a:spcBef>
          <a:spcPts val="0"/>
        </a:spcBef>
        <a:spcAft>
          <a:spcPts val="0"/>
        </a:spcAft>
        <a:buFontTx/>
        <a:buNone/>
        <a:tabLst/>
        <a:defRPr lang="en-US" sz="4200" b="1" i="0" u="none" strike="noStrike" kern="1200" cap="none" spc="0" baseline="0" dirty="0">
          <a:ln>
            <a:noFill/>
          </a:ln>
          <a:solidFill>
            <a:srgbClr val="000000"/>
          </a:solidFill>
          <a:highlight>
            <a:scrgbClr r="0" g="0" b="0">
              <a:alpha val="0"/>
            </a:scrgbClr>
          </a:highlight>
          <a:latin typeface="Franklin Gothic Medium" pitchFamily="34"/>
          <a:ea typeface="Droid Sans Fallback" pitchFamily="2"/>
          <a:cs typeface="Helvetica Neue"/>
        </a:defRPr>
      </a:lvl1pPr>
    </p:titleStyle>
    <p:bodyStyle>
      <a:lvl1pPr lvl="0" algn="l">
        <a:buSzPct val="45000"/>
        <a:buFont typeface="StarSymbol"/>
        <a:buChar char="●"/>
        <a:tabLst/>
        <a:defRPr lang="en-US" sz="1800" b="1" i="0" u="none" strike="noStrike" cap="none" spc="0" baseline="0">
          <a:solidFill>
            <a:srgbClr val="808080"/>
          </a:solidFill>
          <a:latin typeface="Franklin Gothic Book"/>
          <a:cs typeface="Baskerville"/>
        </a:defRPr>
      </a:lvl1pPr>
      <a:lvl2pPr lvl="1" algn="l">
        <a:buSzPct val="75000"/>
        <a:buFont typeface="StarSymbol"/>
        <a:buChar char="–"/>
        <a:tabLst/>
        <a:defRPr lang="en-US" sz="1800" b="1" i="0" u="none" strike="noStrike" cap="none" spc="0" baseline="0">
          <a:solidFill>
            <a:srgbClr val="808080"/>
          </a:solidFill>
          <a:latin typeface="Franklin Gothic Book"/>
          <a:cs typeface="Baskerville"/>
        </a:defRPr>
      </a:lvl2pPr>
      <a:lvl3pPr lvl="2" algn="l">
        <a:buSzPct val="45000"/>
        <a:buFont typeface="StarSymbol"/>
        <a:buChar char="●"/>
        <a:tabLst/>
        <a:defRPr lang="en-US" sz="1800" b="1" i="0" u="none" strike="noStrike" cap="none" spc="0" baseline="0">
          <a:solidFill>
            <a:srgbClr val="808080"/>
          </a:solidFill>
          <a:latin typeface="Franklin Gothic Book"/>
          <a:cs typeface="Baskerville"/>
        </a:defRPr>
      </a:lvl3pPr>
      <a:lvl4pPr lvl="3" algn="l">
        <a:buSzPct val="75000"/>
        <a:buFont typeface="StarSymbol"/>
        <a:buChar char="–"/>
        <a:tabLst/>
        <a:defRPr lang="en-US" sz="1800" b="1" i="0" u="none" strike="noStrike" cap="none" spc="0" baseline="0">
          <a:solidFill>
            <a:srgbClr val="808080"/>
          </a:solidFill>
          <a:latin typeface="Franklin Gothic Book"/>
          <a:cs typeface="Baskerville"/>
        </a:defRPr>
      </a:lvl4pPr>
      <a:lvl5pPr lvl="4" algn="l">
        <a:buSzPct val="45000"/>
        <a:buFont typeface="StarSymbol"/>
        <a:buChar char="●"/>
        <a:tabLst/>
        <a:defRPr lang="en-US" sz="1800" b="1" i="0" u="none" strike="noStrike" cap="none" spc="0" baseline="0">
          <a:solidFill>
            <a:srgbClr val="808080"/>
          </a:solidFill>
          <a:latin typeface="Franklin Gothic Book"/>
          <a:cs typeface="Baskerville"/>
        </a:defRPr>
      </a:lvl5pPr>
      <a:lvl6pPr lvl="5" algn="l">
        <a:buSzPct val="45000"/>
        <a:buFont typeface="StarSymbol"/>
        <a:buChar char="●"/>
        <a:tabLst/>
        <a:defRPr lang="en-US" sz="1800" b="1" i="0" u="none" strike="noStrike" cap="none" spc="0" baseline="0">
          <a:solidFill>
            <a:srgbClr val="808080"/>
          </a:solidFill>
          <a:latin typeface="Franklin Gothic Book"/>
          <a:cs typeface="Baskerville"/>
        </a:defRPr>
      </a:lvl6pPr>
      <a:lvl7pPr marL="0" marR="0" lvl="0" indent="0" algn="l" rtl="0" hangingPunct="1">
        <a:lnSpc>
          <a:spcPct val="100000"/>
        </a:lnSpc>
        <a:spcBef>
          <a:spcPts val="0"/>
        </a:spcBef>
        <a:spcAft>
          <a:spcPts val="0"/>
        </a:spcAft>
        <a:buNone/>
        <a:tabLst>
          <a:tab pos="0" algn="l"/>
        </a:tabLst>
        <a:defRPr lang="en-US" sz="1800" b="1" i="0" u="none" strike="noStrike" cap="none" spc="0" baseline="0">
          <a:solidFill>
            <a:srgbClr val="808080"/>
          </a:solidFill>
          <a:latin typeface="Franklin Gothic Book"/>
          <a:cs typeface="Baskerville"/>
        </a:defRPr>
      </a:lvl7pPr>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04C564-4863-4140-9DF9-1F4BD653B04A}" type="datetimeFigureOut">
              <a:rPr lang="en-US" smtClean="0">
                <a:solidFill>
                  <a:prstClr val="black">
                    <a:tint val="75000"/>
                  </a:prstClr>
                </a:solidFill>
              </a:rPr>
              <a:pPr/>
              <a:t>2/20/2017</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565BAE-12D2-4CC1-93E8-ADE51436CFD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5268007"/>
      </p:ext>
    </p:extLst>
  </p:cSld>
  <p:clrMap bg1="lt1" tx1="dk1" bg2="lt2" tx2="dk2" accent1="accent1" accent2="accent2" accent3="accent3" accent4="accent4" accent5="accent5" accent6="accent6" hlink="hlink" folHlink="folHlink"/>
  <p:sldLayoutIdLst>
    <p:sldLayoutId id="2147483778"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994E15-A8AA-412F-9367-34C8A285379A}" type="datetimeFigureOut">
              <a:rPr lang="en-US" smtClean="0">
                <a:solidFill>
                  <a:prstClr val="white">
                    <a:tint val="75000"/>
                  </a:prstClr>
                </a:solidFill>
              </a:rPr>
              <a:pPr/>
              <a:t>2/20/2017</a:t>
            </a:fld>
            <a:endParaRPr lang="en-US">
              <a:solidFill>
                <a:prstClr val="white">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E3DE69-B709-4B40-8D81-F27E4A5C04B8}"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45550382"/>
      </p:ext>
    </p:extLst>
  </p:cSld>
  <p:clrMap bg1="dk1" tx1="lt1" bg2="dk2" tx2="lt2" accent1="accent1" accent2="accent2" accent3="accent3" accent4="accent4" accent5="accent5" accent6="accent6" hlink="hlink" folHlink="folHlink"/>
  <p:sldLayoutIdLst>
    <p:sldLayoutId id="2147483780"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hemeOverride" Target="../theme/themeOverride2.xml"/><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49.jpeg"/></Relationships>
</file>

<file path=ppt/slides/_rels/slide27.xml.rels><?xml version="1.0" encoding="UTF-8" standalone="yes"?>
<Relationships xmlns="http://schemas.openxmlformats.org/package/2006/relationships"><Relationship Id="rId3" Type="http://schemas.openxmlformats.org/officeDocument/2006/relationships/hyperlink" Target="https://lrs.adlnet.gov/"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lrs.adlnet.gov/"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lrs.adlnet.gov/"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notesSlide" Target="../notesSlides/notesSlide3.xml"/><Relationship Id="rId7" Type="http://schemas.openxmlformats.org/officeDocument/2006/relationships/image" Target="../media/image5.jpeg"/><Relationship Id="rId2" Type="http://schemas.openxmlformats.org/officeDocument/2006/relationships/slideLayout" Target="../slideLayouts/slideLayout3.xml"/><Relationship Id="rId1" Type="http://schemas.openxmlformats.org/officeDocument/2006/relationships/themeOverride" Target="../theme/themeOverride3.xml"/><Relationship Id="rId6" Type="http://schemas.microsoft.com/office/2007/relationships/hdphoto" Target="../media/hdphoto1.wdp"/><Relationship Id="rId5" Type="http://schemas.openxmlformats.org/officeDocument/2006/relationships/image" Target="../media/image4.jpeg"/><Relationship Id="rId4" Type="http://schemas.openxmlformats.org/officeDocument/2006/relationships/image" Target="../media/image3.jpeg"/><Relationship Id="rId9" Type="http://schemas.microsoft.com/office/2007/relationships/hdphoto" Target="../media/hdphoto2.wdp"/></Relationships>
</file>

<file path=ppt/slides/_rels/slide30.xml.rels><?xml version="1.0" encoding="UTF-8" standalone="yes"?>
<Relationships xmlns="http://schemas.openxmlformats.org/package/2006/relationships"><Relationship Id="rId2" Type="http://schemas.openxmlformats.org/officeDocument/2006/relationships/hyperlink" Target="https://lrs.adlnet.gov/"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hemeOverride" Target="../theme/themeOverride6.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57.gif"/><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hemeOverride" Target="../theme/themeOverride4.xml"/><Relationship Id="rId5" Type="http://schemas.openxmlformats.org/officeDocument/2006/relationships/image" Target="../media/image2.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72.jpeg"/><Relationship Id="rId7"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75.jpeg"/><Relationship Id="rId5" Type="http://schemas.openxmlformats.org/officeDocument/2006/relationships/image" Target="../media/image74.png"/><Relationship Id="rId4" Type="http://schemas.openxmlformats.org/officeDocument/2006/relationships/image" Target="../media/image73.jpeg"/></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hemeOverride" Target="../theme/themeOverride7.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1.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gif"/><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1.xml"/><Relationship Id="rId6" Type="http://schemas.openxmlformats.org/officeDocument/2006/relationships/image" Target="../media/image48.png"/><Relationship Id="rId5" Type="http://schemas.openxmlformats.org/officeDocument/2006/relationships/image" Target="../media/image81.jpe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7.png"/><Relationship Id="rId7"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1.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1.xml"/><Relationship Id="rId5" Type="http://schemas.openxmlformats.org/officeDocument/2006/relationships/image" Target="../media/image86.png"/><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1.xml"/><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95.png"/><Relationship Id="rId7" Type="http://schemas.openxmlformats.org/officeDocument/2006/relationships/image" Target="../media/image98.png"/><Relationship Id="rId2" Type="http://schemas.openxmlformats.org/officeDocument/2006/relationships/image" Target="../media/image89.png"/><Relationship Id="rId1" Type="http://schemas.openxmlformats.org/officeDocument/2006/relationships/slideLayout" Target="../slideLayouts/slideLayout16.xml"/><Relationship Id="rId6" Type="http://schemas.openxmlformats.org/officeDocument/2006/relationships/image" Target="../media/image97.jpeg"/><Relationship Id="rId11" Type="http://schemas.openxmlformats.org/officeDocument/2006/relationships/image" Target="../media/image101.png"/><Relationship Id="rId5" Type="http://schemas.openxmlformats.org/officeDocument/2006/relationships/image" Target="../media/image96.png"/><Relationship Id="rId10" Type="http://schemas.openxmlformats.org/officeDocument/2006/relationships/image" Target="../media/image100.png"/><Relationship Id="rId4" Type="http://schemas.openxmlformats.org/officeDocument/2006/relationships/image" Target="../media/image90.png"/><Relationship Id="rId9" Type="http://schemas.openxmlformats.org/officeDocument/2006/relationships/image" Target="../media/image99.png"/></Relationships>
</file>

<file path=ppt/slides/_rels/slide57.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jpe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jpeg"/><Relationship Id="rId2" Type="http://schemas.openxmlformats.org/officeDocument/2006/relationships/image" Target="../media/image102.png"/><Relationship Id="rId1" Type="http://schemas.openxmlformats.org/officeDocument/2006/relationships/slideLayout" Target="../slideLayouts/slideLayout11.xml"/><Relationship Id="rId6" Type="http://schemas.openxmlformats.org/officeDocument/2006/relationships/image" Target="../media/image106.png"/><Relationship Id="rId11" Type="http://schemas.openxmlformats.org/officeDocument/2006/relationships/image" Target="../media/image111.jpe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s>
</file>

<file path=ppt/slides/_rels/slide5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jpeg"/><Relationship Id="rId3" Type="http://schemas.openxmlformats.org/officeDocument/2006/relationships/image" Target="../media/image115.png"/><Relationship Id="rId7" Type="http://schemas.openxmlformats.org/officeDocument/2006/relationships/image" Target="../media/image106.png"/><Relationship Id="rId12" Type="http://schemas.openxmlformats.org/officeDocument/2006/relationships/image" Target="../media/image111.jpeg"/><Relationship Id="rId2" Type="http://schemas.openxmlformats.org/officeDocument/2006/relationships/image" Target="../media/image102.png"/><Relationship Id="rId16" Type="http://schemas.openxmlformats.org/officeDocument/2006/relationships/image" Target="../media/image116.png"/><Relationship Id="rId1" Type="http://schemas.openxmlformats.org/officeDocument/2006/relationships/slideLayout" Target="../slideLayouts/slideLayout12.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hemeOverride" Target="../theme/themeOverride5.xml"/><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7" name="Title 4"/>
          <p:cNvSpPr txBox="1">
            <a:spLocks/>
          </p:cNvSpPr>
          <p:nvPr/>
        </p:nvSpPr>
        <p:spPr>
          <a:xfrm>
            <a:off x="178560" y="1371600"/>
            <a:ext cx="8786520" cy="2275199"/>
          </a:xfrm>
          <a:prstGeom prst="rect">
            <a:avLst/>
          </a:prstGeom>
          <a:effectLst>
            <a:outerShdw blurRad="50800" dist="38100" dir="2700000" algn="tl" rotWithShape="0">
              <a:prstClr val="black">
                <a:alpha val="90000"/>
              </a:prstClr>
            </a:outerShdw>
          </a:effectLst>
        </p:spPr>
        <p:txBody>
          <a:bodyPr/>
          <a:lstStyle>
            <a:defPPr lvl="0">
              <a:buSzPct val="45000"/>
              <a:buFont typeface="StarSymbol"/>
              <a:buNone/>
              <a:defRPr/>
            </a:defPPr>
            <a:lvl1pPr lvl="0" algn="ctr" rtl="0" hangingPunct="1">
              <a:lnSpc>
                <a:spcPct val="100000"/>
              </a:lnSpc>
              <a:spcBef>
                <a:spcPts val="0"/>
              </a:spcBef>
              <a:spcAft>
                <a:spcPts val="0"/>
              </a:spcAft>
              <a:buSzPct val="45000"/>
              <a:buFont typeface="StarSymbol"/>
              <a:buChar char="●"/>
              <a:tabLst/>
              <a:defRPr lang="en-US" sz="4200" b="1" i="0" u="none" strike="noStrike" kern="1200" cap="none" spc="0" baseline="0" dirty="0">
                <a:ln>
                  <a:noFill/>
                </a:ln>
                <a:solidFill>
                  <a:srgbClr val="000000"/>
                </a:solidFill>
                <a:highlight>
                  <a:scrgbClr r="0" g="0" b="0">
                    <a:alpha val="0"/>
                  </a:scrgbClr>
                </a:highlight>
                <a:latin typeface="Franklin Gothic Medium" pitchFamily="34"/>
                <a:ea typeface="Droid Sans Fallback" pitchFamily="2"/>
                <a:cs typeface="Helvetica Neue"/>
              </a:defRPr>
            </a:lvl1pPr>
            <a:lvl2pPr lvl="1">
              <a:buSzPct val="45000"/>
              <a:buFont typeface="StarSymbol"/>
              <a:buChar char="●"/>
              <a:defRPr/>
            </a:lvl2pPr>
            <a:lvl3pPr lvl="2">
              <a:buSzPct val="45000"/>
              <a:buFont typeface="StarSymbol"/>
              <a:buChar char="●"/>
              <a:defRPr/>
            </a:lvl3pPr>
            <a:lvl4pPr lvl="3">
              <a:buSzPct val="45000"/>
              <a:buFont typeface="StarSymbol"/>
              <a:buChar char="●"/>
              <a:defRPr/>
            </a:lvl4pPr>
            <a:lvl5pPr lvl="4">
              <a:buSzPct val="45000"/>
              <a:buFont typeface="StarSymbol"/>
              <a:buChar char="●"/>
              <a:defRPr/>
            </a:lvl5pPr>
            <a:lvl6pPr lvl="5">
              <a:buSzPct val="45000"/>
              <a:buFont typeface="StarSymbol"/>
              <a:buChar char="●"/>
              <a:defRPr/>
            </a:lvl6pPr>
            <a:lvl7pPr lvl="6">
              <a:buSzPct val="45000"/>
              <a:buFont typeface="StarSymbol"/>
              <a:buChar char="●"/>
              <a:defRPr/>
            </a:lvl7pPr>
            <a:lvl8pPr lvl="7">
              <a:buSzPct val="45000"/>
              <a:buFont typeface="StarSymbol"/>
              <a:buChar char="●"/>
              <a:defRPr/>
            </a:lvl8pPr>
            <a:lvl9pPr lvl="8">
              <a:buSzPct val="45000"/>
              <a:buFont typeface="StarSymbol"/>
              <a:buChar char="●"/>
              <a:defRPr/>
            </a:lvl9pPr>
          </a:lstStyle>
          <a:p>
            <a:pPr>
              <a:buFont typeface="StarSymbol"/>
              <a:buNone/>
            </a:pPr>
            <a:r>
              <a:rPr lang="en-US" sz="6600" smtClean="0">
                <a:solidFill>
                  <a:schemeClr val="bg1"/>
                </a:solidFill>
                <a:latin typeface="Arial Black" panose="020B0A04020102020204" pitchFamily="34" charset="0"/>
              </a:rPr>
              <a:t>Experience API</a:t>
            </a:r>
            <a:endParaRPr lang="en-US" sz="6600">
              <a:solidFill>
                <a:schemeClr val="bg1"/>
              </a:solidFill>
              <a:latin typeface="Arial Black" panose="020B0A04020102020204" pitchFamily="34" charset="0"/>
            </a:endParaRPr>
          </a:p>
        </p:txBody>
      </p:sp>
      <p:pic>
        <p:nvPicPr>
          <p:cNvPr id="9" name="Picture 2"/>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1902" t="12213" r="45237" b="50000"/>
          <a:stretch/>
        </p:blipFill>
        <p:spPr bwMode="auto">
          <a:xfrm rot="21292936">
            <a:off x="5423954" y="2205287"/>
            <a:ext cx="3080815" cy="1524847"/>
          </a:xfrm>
          <a:prstGeom prst="rect">
            <a:avLst/>
          </a:prstGeom>
          <a:noFill/>
          <a:ln>
            <a:noFill/>
          </a:ln>
          <a:effectLst>
            <a:outerShdw blurRad="88900" dist="63500" dir="2700000" algn="tl" rotWithShape="0">
              <a:prstClr val="black">
                <a:alpha val="76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8069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7604" y="609600"/>
            <a:ext cx="5827557" cy="1200329"/>
          </a:xfrm>
          <a:prstGeom prst="rect">
            <a:avLst/>
          </a:prstGeom>
          <a:noFill/>
        </p:spPr>
        <p:txBody>
          <a:bodyPr wrap="none" rtlCol="0">
            <a:spAutoFit/>
          </a:bodyPr>
          <a:lstStyle/>
          <a:p>
            <a:r>
              <a:rPr lang="en-US" sz="7200" dirty="0" smtClean="0">
                <a:solidFill>
                  <a:prstClr val="white"/>
                </a:solidFill>
                <a:latin typeface="Arial" panose="020B0604020202020204" pitchFamily="34" charset="0"/>
                <a:cs typeface="Arial" panose="020B0604020202020204" pitchFamily="34" charset="0"/>
              </a:rPr>
              <a:t>4 Volunteers?</a:t>
            </a:r>
            <a:endParaRPr lang="en-US" sz="7200" dirty="0">
              <a:solidFill>
                <a:prstClr val="white"/>
              </a:solidFill>
              <a:latin typeface="Arial" panose="020B0604020202020204" pitchFamily="34" charset="0"/>
              <a:cs typeface="Arial" panose="020B0604020202020204" pitchFamily="34" charset="0"/>
            </a:endParaRPr>
          </a:p>
        </p:txBody>
      </p:sp>
      <p:sp>
        <p:nvSpPr>
          <p:cNvPr id="3" name="TextBox 2"/>
          <p:cNvSpPr txBox="1"/>
          <p:nvPr/>
        </p:nvSpPr>
        <p:spPr>
          <a:xfrm>
            <a:off x="580571" y="2209800"/>
            <a:ext cx="7982858" cy="3139321"/>
          </a:xfrm>
          <a:prstGeom prst="rect">
            <a:avLst/>
          </a:prstGeom>
          <a:noFill/>
        </p:spPr>
        <p:txBody>
          <a:bodyPr wrap="square" rtlCol="0">
            <a:spAutoFit/>
          </a:bodyPr>
          <a:lstStyle/>
          <a:p>
            <a:pPr algn="ctr"/>
            <a:r>
              <a:rPr lang="en-US" sz="5400" b="1" dirty="0" smtClean="0">
                <a:solidFill>
                  <a:prstClr val="white"/>
                </a:solidFill>
                <a:latin typeface="Arial" panose="020B0604020202020204" pitchFamily="34" charset="0"/>
                <a:cs typeface="Arial" panose="020B0604020202020204" pitchFamily="34" charset="0"/>
              </a:rPr>
              <a:t>DIRECTIONS:</a:t>
            </a:r>
          </a:p>
          <a:p>
            <a:pPr algn="ctr"/>
            <a:r>
              <a:rPr lang="en-US" sz="4800" dirty="0" smtClean="0">
                <a:solidFill>
                  <a:prstClr val="white"/>
                </a:solidFill>
                <a:latin typeface="Arial" panose="020B0604020202020204" pitchFamily="34" charset="0"/>
                <a:cs typeface="Arial" panose="020B0604020202020204" pitchFamily="34" charset="0"/>
              </a:rPr>
              <a:t>Judge these pictures as completely and accurately as possible</a:t>
            </a:r>
          </a:p>
        </p:txBody>
      </p:sp>
    </p:spTree>
    <p:extLst>
      <p:ext uri="{BB962C8B-B14F-4D97-AF65-F5344CB8AC3E}">
        <p14:creationId xmlns:p14="http://schemas.microsoft.com/office/powerpoint/2010/main" val="1466570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ages.mentalfloss.com/sites/default/files/styles/article_640x430/public/j6hj3k4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85"/>
            <a:ext cx="4495800" cy="30206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ep.yimg.com/ty/cdn/madisonartshop/most-famous-paintings-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90138"/>
            <a:ext cx="4495800" cy="36678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dn.playbuzz.com/cdn/1bb30ab3-55fc-4d06-8881-9743d9083b6c/57947f0e-206e-4ae3-9dd1-8e97915bee4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4648200" y="-10885"/>
            <a:ext cx="4495800" cy="33648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c2.staticflickr.com/4/3746/8763559934_e4bc591dd5_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3486149"/>
            <a:ext cx="4495800" cy="337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655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990600"/>
            <a:ext cx="8345554" cy="5029200"/>
          </a:xfrm>
          <a:prstGeom prst="rect">
            <a:avLst/>
          </a:prstGeom>
          <a:noFill/>
        </p:spPr>
        <p:txBody>
          <a:bodyPr wrap="square" rtlCol="0">
            <a:noAutofit/>
          </a:bodyPr>
          <a:lstStyle/>
          <a:p>
            <a:pPr marL="742950" indent="-742950">
              <a:spcBef>
                <a:spcPts val="2400"/>
              </a:spcBef>
              <a:buFontTx/>
              <a:buAutoNum type="arabicPeriod"/>
            </a:pPr>
            <a:r>
              <a:rPr lang="en-US" sz="3600" dirty="0" smtClean="0">
                <a:solidFill>
                  <a:prstClr val="white"/>
                </a:solidFill>
              </a:rPr>
              <a:t>What did you name each one?</a:t>
            </a:r>
          </a:p>
          <a:p>
            <a:pPr marL="742950" indent="-742950">
              <a:spcBef>
                <a:spcPts val="2400"/>
              </a:spcBef>
              <a:buFontTx/>
              <a:buAutoNum type="arabicPeriod"/>
            </a:pPr>
            <a:r>
              <a:rPr lang="en-US" sz="3600" dirty="0" smtClean="0">
                <a:solidFill>
                  <a:prstClr val="white"/>
                </a:solidFill>
              </a:rPr>
              <a:t>How do I know who made the scores?</a:t>
            </a:r>
          </a:p>
          <a:p>
            <a:pPr marL="742950" indent="-742950">
              <a:spcBef>
                <a:spcPts val="2400"/>
              </a:spcBef>
              <a:buFontTx/>
              <a:buAutoNum type="arabicPeriod"/>
            </a:pPr>
            <a:r>
              <a:rPr lang="en-US" sz="3600" dirty="0" smtClean="0">
                <a:solidFill>
                  <a:prstClr val="white"/>
                </a:solidFill>
              </a:rPr>
              <a:t>How did you record the scores/ratings?</a:t>
            </a:r>
          </a:p>
          <a:p>
            <a:pPr marL="742950" indent="-742950">
              <a:spcBef>
                <a:spcPts val="2400"/>
              </a:spcBef>
              <a:buFontTx/>
              <a:buAutoNum type="arabicPeriod"/>
            </a:pPr>
            <a:r>
              <a:rPr lang="en-US" sz="3600" dirty="0" smtClean="0">
                <a:solidFill>
                  <a:prstClr val="white"/>
                </a:solidFill>
              </a:rPr>
              <a:t>What would we have to do, if we wanted to analyze all your results? </a:t>
            </a:r>
          </a:p>
          <a:p>
            <a:pPr marL="1200150" lvl="1" indent="-742950">
              <a:spcBef>
                <a:spcPts val="2400"/>
              </a:spcBef>
              <a:buFontTx/>
              <a:buAutoNum type="arabicPeriod"/>
            </a:pPr>
            <a:endParaRPr lang="en-US" sz="3600" dirty="0">
              <a:solidFill>
                <a:prstClr val="white"/>
              </a:solidFill>
            </a:endParaRPr>
          </a:p>
        </p:txBody>
      </p:sp>
    </p:spTree>
    <p:extLst>
      <p:ext uri="{BB962C8B-B14F-4D97-AF65-F5344CB8AC3E}">
        <p14:creationId xmlns:p14="http://schemas.microsoft.com/office/powerpoint/2010/main" val="2141418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5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25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25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25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9100" y="762000"/>
            <a:ext cx="8305800" cy="2123658"/>
          </a:xfrm>
          <a:prstGeom prst="rect">
            <a:avLst/>
          </a:prstGeom>
          <a:noFill/>
        </p:spPr>
        <p:txBody>
          <a:bodyPr wrap="square" rtlCol="0">
            <a:spAutoFit/>
          </a:bodyPr>
          <a:lstStyle/>
          <a:p>
            <a:pPr algn="ctr"/>
            <a:r>
              <a:rPr lang="en-US" sz="4400" dirty="0" smtClean="0">
                <a:solidFill>
                  <a:prstClr val="white"/>
                </a:solidFill>
              </a:rPr>
              <a:t>What if we gave you each a standard way to name them and suggested which criteria to rate?</a:t>
            </a:r>
            <a:endParaRPr lang="en-US" sz="4400" dirty="0">
              <a:solidFill>
                <a:prstClr val="white"/>
              </a:solidFill>
            </a:endParaRPr>
          </a:p>
        </p:txBody>
      </p:sp>
    </p:spTree>
    <p:extLst>
      <p:ext uri="{BB962C8B-B14F-4D97-AF65-F5344CB8AC3E}">
        <p14:creationId xmlns:p14="http://schemas.microsoft.com/office/powerpoint/2010/main" val="405216890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0571" y="228600"/>
            <a:ext cx="7982858" cy="1631216"/>
          </a:xfrm>
          <a:prstGeom prst="rect">
            <a:avLst/>
          </a:prstGeom>
          <a:noFill/>
        </p:spPr>
        <p:txBody>
          <a:bodyPr wrap="square" rtlCol="0">
            <a:spAutoFit/>
          </a:bodyPr>
          <a:lstStyle/>
          <a:p>
            <a:pPr algn="ctr"/>
            <a:r>
              <a:rPr lang="en-US" sz="3600" b="1" dirty="0" smtClean="0">
                <a:solidFill>
                  <a:prstClr val="white"/>
                </a:solidFill>
                <a:latin typeface="Arial" panose="020B0604020202020204" pitchFamily="34" charset="0"/>
                <a:cs typeface="Arial" panose="020B0604020202020204" pitchFamily="34" charset="0"/>
              </a:rPr>
              <a:t>DIRECTIONS</a:t>
            </a:r>
            <a:r>
              <a:rPr lang="en-US" sz="3600" b="1" baseline="30000" dirty="0" smtClean="0">
                <a:solidFill>
                  <a:prstClr val="white"/>
                </a:solidFill>
                <a:latin typeface="Arial" panose="020B0604020202020204" pitchFamily="34" charset="0"/>
                <a:cs typeface="Arial" panose="020B0604020202020204" pitchFamily="34" charset="0"/>
              </a:rPr>
              <a:t>2</a:t>
            </a:r>
            <a:r>
              <a:rPr lang="en-US" sz="3600" b="1" dirty="0" smtClean="0">
                <a:solidFill>
                  <a:prstClr val="white"/>
                </a:solidFill>
                <a:latin typeface="Arial" panose="020B0604020202020204" pitchFamily="34" charset="0"/>
                <a:cs typeface="Arial" panose="020B0604020202020204" pitchFamily="34" charset="0"/>
              </a:rPr>
              <a:t>:</a:t>
            </a:r>
          </a:p>
          <a:p>
            <a:pPr algn="ctr"/>
            <a:r>
              <a:rPr lang="en-US" sz="3200" dirty="0" smtClean="0">
                <a:solidFill>
                  <a:prstClr val="white"/>
                </a:solidFill>
                <a:latin typeface="Arial" panose="020B0604020202020204" pitchFamily="34" charset="0"/>
                <a:cs typeface="Arial" panose="020B0604020202020204" pitchFamily="34" charset="0"/>
              </a:rPr>
              <a:t>Judge these pictures as completely and accurately as possible</a:t>
            </a:r>
          </a:p>
        </p:txBody>
      </p:sp>
      <p:sp>
        <p:nvSpPr>
          <p:cNvPr id="4" name="TextBox 3"/>
          <p:cNvSpPr txBox="1"/>
          <p:nvPr/>
        </p:nvSpPr>
        <p:spPr>
          <a:xfrm>
            <a:off x="510540" y="4461997"/>
            <a:ext cx="4023360" cy="201168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a:solidFill>
              <a:schemeClr val="bg1"/>
            </a:solidFill>
          </a:ln>
        </p:spPr>
        <p:txBody>
          <a:bodyPr wrap="square" rtlCol="0" anchor="ctr" anchorCtr="0">
            <a:noAutofit/>
          </a:bodyPr>
          <a:lstStyle/>
          <a:p>
            <a:pPr algn="ctr">
              <a:spcBef>
                <a:spcPts val="1200"/>
              </a:spcBef>
            </a:pPr>
            <a:r>
              <a:rPr lang="en-US" sz="2800" b="1" u="sng" dirty="0" smtClean="0">
                <a:solidFill>
                  <a:prstClr val="white"/>
                </a:solidFill>
                <a:latin typeface="Arial" panose="020B0604020202020204" pitchFamily="34" charset="0"/>
                <a:cs typeface="Arial" panose="020B0604020202020204" pitchFamily="34" charset="0"/>
              </a:rPr>
              <a:t>Name</a:t>
            </a:r>
            <a:r>
              <a:rPr lang="en-US" sz="2800" dirty="0" smtClean="0">
                <a:solidFill>
                  <a:prstClr val="white"/>
                </a:solidFill>
                <a:latin typeface="Arial" panose="020B0604020202020204" pitchFamily="34" charset="0"/>
                <a:cs typeface="Arial" panose="020B0604020202020204" pitchFamily="34" charset="0"/>
              </a:rPr>
              <a:t> each by it’s official </a:t>
            </a:r>
            <a:r>
              <a:rPr lang="en-US" sz="2800" dirty="0" err="1" smtClean="0">
                <a:solidFill>
                  <a:prstClr val="white"/>
                </a:solidFill>
                <a:latin typeface="Arial" panose="020B0604020202020204" pitchFamily="34" charset="0"/>
                <a:cs typeface="Arial" panose="020B0604020202020204" pitchFamily="34" charset="0"/>
              </a:rPr>
              <a:t>UID</a:t>
            </a:r>
            <a:r>
              <a:rPr lang="en-US" sz="2800" dirty="0" smtClean="0">
                <a:solidFill>
                  <a:prstClr val="white"/>
                </a:solidFill>
                <a:latin typeface="Arial" panose="020B0604020202020204" pitchFamily="34" charset="0"/>
                <a:cs typeface="Arial" panose="020B0604020202020204" pitchFamily="34" charset="0"/>
              </a:rPr>
              <a:t>, too</a:t>
            </a:r>
          </a:p>
          <a:p>
            <a:pPr algn="ctr">
              <a:spcBef>
                <a:spcPts val="1200"/>
              </a:spcBef>
            </a:pPr>
            <a:r>
              <a:rPr lang="en-US" sz="2000" dirty="0" smtClean="0">
                <a:solidFill>
                  <a:prstClr val="white"/>
                </a:solidFill>
                <a:latin typeface="Arial" panose="020B0604020202020204" pitchFamily="34" charset="0"/>
                <a:cs typeface="Arial" panose="020B0604020202020204" pitchFamily="34" charset="0"/>
              </a:rPr>
              <a:t>{ The Kiss, Starry </a:t>
            </a:r>
            <a:r>
              <a:rPr lang="en-US" sz="2000" dirty="0" err="1" smtClean="0">
                <a:solidFill>
                  <a:prstClr val="white"/>
                </a:solidFill>
                <a:latin typeface="Arial" panose="020B0604020202020204" pitchFamily="34" charset="0"/>
                <a:cs typeface="Arial" panose="020B0604020202020204" pitchFamily="34" charset="0"/>
              </a:rPr>
              <a:t>Starry</a:t>
            </a:r>
            <a:r>
              <a:rPr lang="en-US" sz="2000" dirty="0" smtClean="0">
                <a:solidFill>
                  <a:prstClr val="white"/>
                </a:solidFill>
                <a:latin typeface="Arial" panose="020B0604020202020204" pitchFamily="34" charset="0"/>
                <a:cs typeface="Arial" panose="020B0604020202020204" pitchFamily="34" charset="0"/>
              </a:rPr>
              <a:t> Night, Mona Lisa, Grumpy Cat }</a:t>
            </a:r>
            <a:endParaRPr lang="en-US" sz="2400" dirty="0" smtClean="0">
              <a:solidFill>
                <a:prstClr val="white"/>
              </a:solidFill>
              <a:latin typeface="Arial" panose="020B0604020202020204" pitchFamily="34" charset="0"/>
              <a:cs typeface="Arial" panose="020B0604020202020204" pitchFamily="34" charset="0"/>
            </a:endParaRPr>
          </a:p>
        </p:txBody>
      </p:sp>
      <p:sp>
        <p:nvSpPr>
          <p:cNvPr id="6" name="TextBox 5"/>
          <p:cNvSpPr txBox="1"/>
          <p:nvPr/>
        </p:nvSpPr>
        <p:spPr>
          <a:xfrm>
            <a:off x="4724400" y="2303780"/>
            <a:ext cx="4023360" cy="201168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a:solidFill>
              <a:schemeClr val="bg1"/>
            </a:solidFill>
          </a:ln>
        </p:spPr>
        <p:txBody>
          <a:bodyPr wrap="square" rtlCol="0" anchor="ctr" anchorCtr="0">
            <a:noAutofit/>
          </a:bodyPr>
          <a:lstStyle/>
          <a:p>
            <a:pPr algn="ctr">
              <a:spcBef>
                <a:spcPts val="1200"/>
              </a:spcBef>
            </a:pPr>
            <a:r>
              <a:rPr lang="en-US" sz="2800" b="1" u="sng" dirty="0" smtClean="0">
                <a:solidFill>
                  <a:prstClr val="white"/>
                </a:solidFill>
                <a:latin typeface="Arial" panose="020B0604020202020204" pitchFamily="34" charset="0"/>
                <a:cs typeface="Arial" panose="020B0604020202020204" pitchFamily="34" charset="0"/>
              </a:rPr>
              <a:t>Consider these common criteria</a:t>
            </a:r>
            <a:r>
              <a:rPr lang="en-US" sz="2800" b="1" dirty="0" smtClean="0">
                <a:solidFill>
                  <a:prstClr val="white"/>
                </a:solidFill>
                <a:latin typeface="Arial" panose="020B0604020202020204" pitchFamily="34" charset="0"/>
                <a:cs typeface="Arial" panose="020B0604020202020204" pitchFamily="34" charset="0"/>
              </a:rPr>
              <a:t> </a:t>
            </a:r>
          </a:p>
          <a:p>
            <a:pPr algn="ctr">
              <a:spcBef>
                <a:spcPts val="1200"/>
              </a:spcBef>
            </a:pPr>
            <a:r>
              <a:rPr lang="en-US" sz="2000" dirty="0" smtClean="0">
                <a:solidFill>
                  <a:prstClr val="white"/>
                </a:solidFill>
                <a:latin typeface="Arial" panose="020B0604020202020204" pitchFamily="34" charset="0"/>
                <a:cs typeface="Arial" panose="020B0604020202020204" pitchFamily="34" charset="0"/>
              </a:rPr>
              <a:t>{ Display </a:t>
            </a:r>
            <a:r>
              <a:rPr lang="en-US" sz="2000" dirty="0">
                <a:solidFill>
                  <a:prstClr val="white"/>
                </a:solidFill>
                <a:latin typeface="Arial" panose="020B0604020202020204" pitchFamily="34" charset="0"/>
                <a:cs typeface="Arial" panose="020B0604020202020204" pitchFamily="34" charset="0"/>
              </a:rPr>
              <a:t>Quality, Artistic Value, and Color </a:t>
            </a:r>
            <a:r>
              <a:rPr lang="en-US" sz="2000" dirty="0" smtClean="0">
                <a:solidFill>
                  <a:prstClr val="white"/>
                </a:solidFill>
                <a:latin typeface="Arial" panose="020B0604020202020204" pitchFamily="34" charset="0"/>
                <a:cs typeface="Arial" panose="020B0604020202020204" pitchFamily="34" charset="0"/>
              </a:rPr>
              <a:t>Theory }</a:t>
            </a:r>
            <a:endParaRPr lang="en-US" sz="2000" dirty="0">
              <a:solidFill>
                <a:prstClr val="white"/>
              </a:solidFill>
              <a:latin typeface="Arial" panose="020B0604020202020204" pitchFamily="34" charset="0"/>
              <a:cs typeface="Arial" panose="020B0604020202020204" pitchFamily="34" charset="0"/>
            </a:endParaRPr>
          </a:p>
        </p:txBody>
      </p:sp>
      <p:cxnSp>
        <p:nvCxnSpPr>
          <p:cNvPr id="8" name="Straight Connector 7"/>
          <p:cNvCxnSpPr/>
          <p:nvPr/>
        </p:nvCxnSpPr>
        <p:spPr>
          <a:xfrm>
            <a:off x="228600" y="2057400"/>
            <a:ext cx="86106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24400" y="4461997"/>
            <a:ext cx="4023360" cy="201168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a:solidFill>
              <a:schemeClr val="bg1"/>
            </a:solidFill>
          </a:ln>
        </p:spPr>
        <p:txBody>
          <a:bodyPr wrap="square" rtlCol="0" anchor="ctr" anchorCtr="0">
            <a:noAutofit/>
          </a:bodyPr>
          <a:lstStyle/>
          <a:p>
            <a:pPr algn="ctr">
              <a:spcBef>
                <a:spcPts val="1200"/>
              </a:spcBef>
            </a:pPr>
            <a:r>
              <a:rPr lang="en-US" sz="2800" b="1" u="sng" dirty="0" smtClean="0">
                <a:solidFill>
                  <a:prstClr val="white"/>
                </a:solidFill>
                <a:latin typeface="Arial" panose="020B0604020202020204" pitchFamily="34" charset="0"/>
                <a:cs typeface="Arial" panose="020B0604020202020204" pitchFamily="34" charset="0"/>
              </a:rPr>
              <a:t>Score</a:t>
            </a:r>
            <a:r>
              <a:rPr lang="en-US" sz="2800" dirty="0" smtClean="0">
                <a:solidFill>
                  <a:prstClr val="white"/>
                </a:solidFill>
                <a:latin typeface="Arial" panose="020B0604020202020204" pitchFamily="34" charset="0"/>
                <a:cs typeface="Arial" panose="020B0604020202020204" pitchFamily="34" charset="0"/>
              </a:rPr>
              <a:t> all of the criteria from 1-10</a:t>
            </a:r>
            <a:endParaRPr lang="en-US" sz="2000" dirty="0">
              <a:solidFill>
                <a:prstClr val="white"/>
              </a:solidFill>
              <a:latin typeface="Arial" panose="020B0604020202020204" pitchFamily="34" charset="0"/>
              <a:cs typeface="Arial" panose="020B0604020202020204" pitchFamily="34" charset="0"/>
            </a:endParaRPr>
          </a:p>
        </p:txBody>
      </p:sp>
      <p:sp>
        <p:nvSpPr>
          <p:cNvPr id="10" name="TextBox 9"/>
          <p:cNvSpPr txBox="1"/>
          <p:nvPr/>
        </p:nvSpPr>
        <p:spPr>
          <a:xfrm>
            <a:off x="510540" y="2286000"/>
            <a:ext cx="4023360" cy="201168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a:solidFill>
              <a:schemeClr val="bg1"/>
            </a:solidFill>
          </a:ln>
        </p:spPr>
        <p:txBody>
          <a:bodyPr wrap="square" rtlCol="0" anchor="ctr" anchorCtr="0">
            <a:noAutofit/>
          </a:bodyPr>
          <a:lstStyle/>
          <a:p>
            <a:pPr algn="ctr">
              <a:spcBef>
                <a:spcPts val="1200"/>
              </a:spcBef>
            </a:pPr>
            <a:r>
              <a:rPr lang="en-US" sz="2800" b="1" u="sng" dirty="0" smtClean="0">
                <a:solidFill>
                  <a:prstClr val="white"/>
                </a:solidFill>
                <a:latin typeface="Arial" panose="020B0604020202020204" pitchFamily="34" charset="0"/>
                <a:cs typeface="Arial" panose="020B0604020202020204" pitchFamily="34" charset="0"/>
              </a:rPr>
              <a:t>Name</a:t>
            </a:r>
            <a:r>
              <a:rPr lang="en-US" sz="2800" dirty="0" smtClean="0">
                <a:solidFill>
                  <a:prstClr val="white"/>
                </a:solidFill>
                <a:latin typeface="Arial" panose="020B0604020202020204" pitchFamily="34" charset="0"/>
                <a:cs typeface="Arial" panose="020B0604020202020204" pitchFamily="34" charset="0"/>
              </a:rPr>
              <a:t> yourself with a </a:t>
            </a:r>
            <a:r>
              <a:rPr lang="en-US" sz="2800" dirty="0">
                <a:solidFill>
                  <a:prstClr val="white"/>
                </a:solidFill>
                <a:latin typeface="Arial" panose="020B0604020202020204" pitchFamily="34" charset="0"/>
                <a:cs typeface="Arial" panose="020B0604020202020204" pitchFamily="34" charset="0"/>
              </a:rPr>
              <a:t>unique identifier (</a:t>
            </a:r>
            <a:r>
              <a:rPr lang="en-US" sz="2800" dirty="0" err="1">
                <a:solidFill>
                  <a:prstClr val="white"/>
                </a:solidFill>
                <a:latin typeface="Arial" panose="020B0604020202020204" pitchFamily="34" charset="0"/>
                <a:cs typeface="Arial" panose="020B0604020202020204" pitchFamily="34" charset="0"/>
              </a:rPr>
              <a:t>UID</a:t>
            </a:r>
            <a:r>
              <a:rPr lang="en-US" sz="2800" dirty="0" smtClean="0">
                <a:solidFill>
                  <a:prstClr val="white"/>
                </a:solidFill>
                <a:latin typeface="Arial" panose="020B0604020202020204" pitchFamily="34" charset="0"/>
                <a:cs typeface="Arial" panose="020B0604020202020204" pitchFamily="34" charset="0"/>
              </a:rPr>
              <a:t>)</a:t>
            </a:r>
            <a:endParaRPr lang="en-US" sz="2800" dirty="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965182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14889" r="17383" b="38052"/>
          <a:stretch/>
        </p:blipFill>
        <p:spPr bwMode="auto">
          <a:xfrm>
            <a:off x="152400" y="1752600"/>
            <a:ext cx="8799612"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80571" y="228600"/>
            <a:ext cx="7982858" cy="1200329"/>
          </a:xfrm>
          <a:prstGeom prst="rect">
            <a:avLst/>
          </a:prstGeom>
          <a:noFill/>
        </p:spPr>
        <p:txBody>
          <a:bodyPr wrap="square" rtlCol="0">
            <a:spAutoFit/>
          </a:bodyPr>
          <a:lstStyle/>
          <a:p>
            <a:pPr algn="ctr"/>
            <a:r>
              <a:rPr lang="en-US" sz="3600" dirty="0" smtClean="0">
                <a:solidFill>
                  <a:prstClr val="white"/>
                </a:solidFill>
                <a:latin typeface="Arial" panose="020B0604020202020204" pitchFamily="34" charset="0"/>
                <a:cs typeface="Arial" panose="020B0604020202020204" pitchFamily="34" charset="0"/>
              </a:rPr>
              <a:t>Now… we might be able to create something like this:</a:t>
            </a:r>
            <a:endParaRPr lang="en-US" sz="3200" dirty="0" smtClean="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784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14889" r="17383" b="38052"/>
          <a:stretch/>
        </p:blipFill>
        <p:spPr bwMode="auto">
          <a:xfrm>
            <a:off x="152400" y="1752600"/>
            <a:ext cx="8799612"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80571" y="228600"/>
            <a:ext cx="7982858" cy="1200329"/>
          </a:xfrm>
          <a:prstGeom prst="rect">
            <a:avLst/>
          </a:prstGeom>
          <a:noFill/>
        </p:spPr>
        <p:txBody>
          <a:bodyPr wrap="square" rtlCol="0">
            <a:spAutoFit/>
          </a:bodyPr>
          <a:lstStyle/>
          <a:p>
            <a:pPr algn="ctr"/>
            <a:r>
              <a:rPr lang="en-US" sz="3600" dirty="0" smtClean="0">
                <a:solidFill>
                  <a:prstClr val="white"/>
                </a:solidFill>
                <a:latin typeface="Arial" panose="020B0604020202020204" pitchFamily="34" charset="0"/>
                <a:cs typeface="Arial" panose="020B0604020202020204" pitchFamily="34" charset="0"/>
              </a:rPr>
              <a:t>…And we could do analysis across different raters, different images, etc.</a:t>
            </a:r>
            <a:endParaRPr lang="en-US" sz="3200" dirty="0" smtClean="0">
              <a:solidFill>
                <a:prstClr val="white"/>
              </a:solidFill>
              <a:latin typeface="Arial" panose="020B0604020202020204" pitchFamily="34" charset="0"/>
              <a:cs typeface="Arial" panose="020B0604020202020204" pitchFamily="34" charset="0"/>
            </a:endParaRP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6954" t="61944" r="15625" b="19028"/>
          <a:stretch/>
        </p:blipFill>
        <p:spPr bwMode="auto">
          <a:xfrm>
            <a:off x="3384550" y="4876800"/>
            <a:ext cx="5567462" cy="1256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48852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0571" y="228600"/>
            <a:ext cx="7982858" cy="1738938"/>
          </a:xfrm>
          <a:prstGeom prst="rect">
            <a:avLst/>
          </a:prstGeom>
          <a:noFill/>
        </p:spPr>
        <p:txBody>
          <a:bodyPr wrap="square" rtlCol="0">
            <a:spAutoFit/>
          </a:bodyPr>
          <a:lstStyle/>
          <a:p>
            <a:pPr algn="ctr">
              <a:spcAft>
                <a:spcPts val="1800"/>
              </a:spcAft>
            </a:pPr>
            <a:r>
              <a:rPr lang="en-US" sz="3600" dirty="0" smtClean="0">
                <a:solidFill>
                  <a:prstClr val="white"/>
                </a:solidFill>
                <a:latin typeface="Arial" panose="020B0604020202020204" pitchFamily="34" charset="0"/>
                <a:cs typeface="Arial" panose="020B0604020202020204" pitchFamily="34" charset="0"/>
              </a:rPr>
              <a:t>This is </a:t>
            </a:r>
            <a:r>
              <a:rPr lang="en-US" sz="3600" b="1" dirty="0" smtClean="0">
                <a:solidFill>
                  <a:srgbClr val="FFC000"/>
                </a:solidFill>
                <a:latin typeface="Arial" panose="020B0604020202020204" pitchFamily="34" charset="0"/>
                <a:cs typeface="Arial" panose="020B0604020202020204" pitchFamily="34" charset="0"/>
              </a:rPr>
              <a:t>Syntactic Interoperability</a:t>
            </a:r>
          </a:p>
          <a:p>
            <a:pPr algn="ctr"/>
            <a:r>
              <a:rPr lang="en-US" sz="2800" dirty="0" smtClean="0">
                <a:solidFill>
                  <a:prstClr val="white"/>
                </a:solidFill>
                <a:latin typeface="Arial" panose="020B0604020202020204" pitchFamily="34" charset="0"/>
                <a:cs typeface="Arial" panose="020B0604020202020204" pitchFamily="34" charset="0"/>
              </a:rPr>
              <a:t>It’s like all of us agreeing to use the same spreadsheet format, so we can share data.</a:t>
            </a:r>
            <a:endParaRPr lang="en-US" sz="2400" dirty="0" smtClean="0">
              <a:solidFill>
                <a:prstClr val="white"/>
              </a:solidFill>
              <a:latin typeface="Arial" panose="020B0604020202020204" pitchFamily="34" charset="0"/>
              <a:cs typeface="Arial" panose="020B0604020202020204" pitchFamily="34" charset="0"/>
            </a:endParaRPr>
          </a:p>
        </p:txBody>
      </p:sp>
      <p:grpSp>
        <p:nvGrpSpPr>
          <p:cNvPr id="6" name="Group 5"/>
          <p:cNvGrpSpPr/>
          <p:nvPr/>
        </p:nvGrpSpPr>
        <p:grpSpPr>
          <a:xfrm>
            <a:off x="909530" y="2514601"/>
            <a:ext cx="2905336" cy="3829228"/>
            <a:chOff x="909530" y="2514601"/>
            <a:chExt cx="2905336" cy="3829228"/>
          </a:xfrm>
        </p:grpSpPr>
        <p:pic>
          <p:nvPicPr>
            <p:cNvPr id="4102" name="Picture 6" descr="Spreadsheet, Excel, Table, Diagram, Calcul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530" y="2514601"/>
              <a:ext cx="2905336" cy="30012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44933" y="5635943"/>
              <a:ext cx="2034531" cy="707886"/>
            </a:xfrm>
            <a:prstGeom prst="rect">
              <a:avLst/>
            </a:prstGeom>
            <a:solidFill>
              <a:schemeClr val="tx1">
                <a:lumMod val="50000"/>
                <a:lumOff val="50000"/>
              </a:schemeClr>
            </a:solidFill>
            <a:ln>
              <a:solidFill>
                <a:schemeClr val="bg1"/>
              </a:solidFill>
            </a:ln>
          </p:spPr>
          <p:txBody>
            <a:bodyPr wrap="none" rtlCol="0">
              <a:spAutoFit/>
            </a:bodyPr>
            <a:lstStyle/>
            <a:p>
              <a:pPr algn="ctr"/>
              <a:r>
                <a:rPr lang="en-US" sz="2000" b="1" dirty="0" smtClean="0">
                  <a:solidFill>
                    <a:prstClr val="white"/>
                  </a:solidFill>
                  <a:latin typeface="Arial" panose="020B0604020202020204" pitchFamily="34" charset="0"/>
                  <a:cs typeface="Arial" panose="020B0604020202020204" pitchFamily="34" charset="0"/>
                </a:rPr>
                <a:t>Syntactic</a:t>
              </a:r>
            </a:p>
            <a:p>
              <a:pPr algn="ctr"/>
              <a:r>
                <a:rPr lang="en-US" sz="2000" b="1" dirty="0" smtClean="0">
                  <a:solidFill>
                    <a:prstClr val="white"/>
                  </a:solidFill>
                  <a:latin typeface="Arial" panose="020B0604020202020204" pitchFamily="34" charset="0"/>
                  <a:cs typeface="Arial" panose="020B0604020202020204" pitchFamily="34" charset="0"/>
                </a:rPr>
                <a:t>Interoperability</a:t>
              </a:r>
              <a:endParaRPr lang="en-US" sz="2000" dirty="0">
                <a:solidFill>
                  <a:prstClr val="black"/>
                </a:solidFill>
              </a:endParaRPr>
            </a:p>
          </p:txBody>
        </p:sp>
      </p:grpSp>
    </p:spTree>
    <p:extLst>
      <p:ext uri="{BB962C8B-B14F-4D97-AF65-F5344CB8AC3E}">
        <p14:creationId xmlns:p14="http://schemas.microsoft.com/office/powerpoint/2010/main" val="1498131827"/>
      </p:ext>
    </p:extLst>
  </p:cSld>
  <p:clrMapOvr>
    <a:masterClrMapping/>
  </p:clrMapOvr>
  <p:transition>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9100" y="762000"/>
            <a:ext cx="8305800" cy="1446550"/>
          </a:xfrm>
          <a:prstGeom prst="rect">
            <a:avLst/>
          </a:prstGeom>
          <a:noFill/>
        </p:spPr>
        <p:txBody>
          <a:bodyPr wrap="square" rtlCol="0">
            <a:spAutoFit/>
          </a:bodyPr>
          <a:lstStyle/>
          <a:p>
            <a:pPr algn="ctr"/>
            <a:r>
              <a:rPr lang="en-US" sz="4400" dirty="0" smtClean="0">
                <a:solidFill>
                  <a:prstClr val="white"/>
                </a:solidFill>
              </a:rPr>
              <a:t>But do we </a:t>
            </a:r>
            <a:r>
              <a:rPr lang="en-US" sz="4400" b="1" u="sng" dirty="0" smtClean="0">
                <a:solidFill>
                  <a:prstClr val="white"/>
                </a:solidFill>
              </a:rPr>
              <a:t>mean</a:t>
            </a:r>
            <a:r>
              <a:rPr lang="en-US" sz="4400" dirty="0" smtClean="0">
                <a:solidFill>
                  <a:prstClr val="white"/>
                </a:solidFill>
              </a:rPr>
              <a:t>, when we say “Artistic Value”? </a:t>
            </a:r>
            <a:endParaRPr lang="en-US" sz="4400" dirty="0">
              <a:solidFill>
                <a:prstClr val="white"/>
              </a:solidFill>
            </a:endParaRPr>
          </a:p>
        </p:txBody>
      </p:sp>
      <p:sp>
        <p:nvSpPr>
          <p:cNvPr id="3" name="TextBox 2"/>
          <p:cNvSpPr txBox="1"/>
          <p:nvPr/>
        </p:nvSpPr>
        <p:spPr>
          <a:xfrm>
            <a:off x="419100" y="2895600"/>
            <a:ext cx="8305800" cy="769441"/>
          </a:xfrm>
          <a:prstGeom prst="rect">
            <a:avLst/>
          </a:prstGeom>
          <a:noFill/>
        </p:spPr>
        <p:txBody>
          <a:bodyPr wrap="square" rtlCol="0">
            <a:spAutoFit/>
          </a:bodyPr>
          <a:lstStyle/>
          <a:p>
            <a:pPr algn="ctr"/>
            <a:r>
              <a:rPr lang="en-US" sz="4400" dirty="0" smtClean="0">
                <a:solidFill>
                  <a:prstClr val="white"/>
                </a:solidFill>
              </a:rPr>
              <a:t>…or when we say “8 out of 10”?</a:t>
            </a:r>
            <a:endParaRPr lang="en-US" sz="4400" dirty="0">
              <a:solidFill>
                <a:prstClr val="white"/>
              </a:solidFill>
            </a:endParaRPr>
          </a:p>
        </p:txBody>
      </p:sp>
    </p:spTree>
    <p:extLst>
      <p:ext uri="{BB962C8B-B14F-4D97-AF65-F5344CB8AC3E}">
        <p14:creationId xmlns:p14="http://schemas.microsoft.com/office/powerpoint/2010/main" val="2014624567"/>
      </p:ext>
    </p:extLst>
  </p:cSld>
  <p:clrMapOvr>
    <a:masterClrMapping/>
  </p:clrMapOvr>
  <p:transition>
    <p:push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0571" y="228600"/>
            <a:ext cx="7982858" cy="1631216"/>
          </a:xfrm>
          <a:prstGeom prst="rect">
            <a:avLst/>
          </a:prstGeom>
          <a:noFill/>
        </p:spPr>
        <p:txBody>
          <a:bodyPr wrap="square" rtlCol="0">
            <a:spAutoFit/>
          </a:bodyPr>
          <a:lstStyle/>
          <a:p>
            <a:pPr algn="ctr"/>
            <a:r>
              <a:rPr lang="en-US" sz="3600" b="1" dirty="0" smtClean="0">
                <a:solidFill>
                  <a:prstClr val="white"/>
                </a:solidFill>
                <a:latin typeface="Arial" panose="020B0604020202020204" pitchFamily="34" charset="0"/>
                <a:cs typeface="Arial" panose="020B0604020202020204" pitchFamily="34" charset="0"/>
              </a:rPr>
              <a:t>DIRECTIONS</a:t>
            </a:r>
            <a:r>
              <a:rPr lang="en-US" sz="3600" b="1" baseline="30000" dirty="0" smtClean="0">
                <a:solidFill>
                  <a:prstClr val="white"/>
                </a:solidFill>
                <a:latin typeface="Arial" panose="020B0604020202020204" pitchFamily="34" charset="0"/>
                <a:cs typeface="Arial" panose="020B0604020202020204" pitchFamily="34" charset="0"/>
              </a:rPr>
              <a:t>3</a:t>
            </a:r>
            <a:r>
              <a:rPr lang="en-US" sz="3600" b="1" dirty="0" smtClean="0">
                <a:solidFill>
                  <a:prstClr val="white"/>
                </a:solidFill>
                <a:latin typeface="Arial" panose="020B0604020202020204" pitchFamily="34" charset="0"/>
                <a:cs typeface="Arial" panose="020B0604020202020204" pitchFamily="34" charset="0"/>
              </a:rPr>
              <a:t>:</a:t>
            </a:r>
          </a:p>
          <a:p>
            <a:pPr algn="ctr"/>
            <a:r>
              <a:rPr lang="en-US" sz="3200" dirty="0" smtClean="0">
                <a:solidFill>
                  <a:prstClr val="white"/>
                </a:solidFill>
                <a:latin typeface="Arial" panose="020B0604020202020204" pitchFamily="34" charset="0"/>
                <a:cs typeface="Arial" panose="020B0604020202020204" pitchFamily="34" charset="0"/>
              </a:rPr>
              <a:t>Judge these pictures as completely and accurately as possible…</a:t>
            </a:r>
          </a:p>
        </p:txBody>
      </p:sp>
      <p:cxnSp>
        <p:nvCxnSpPr>
          <p:cNvPr id="8" name="Straight Connector 7"/>
          <p:cNvCxnSpPr/>
          <p:nvPr/>
        </p:nvCxnSpPr>
        <p:spPr>
          <a:xfrm>
            <a:off x="228600" y="2057400"/>
            <a:ext cx="86106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429985" y="2323317"/>
            <a:ext cx="8284029" cy="914400"/>
            <a:chOff x="510540" y="2323317"/>
            <a:chExt cx="8284029" cy="1188720"/>
          </a:xfrm>
        </p:grpSpPr>
        <p:sp>
          <p:nvSpPr>
            <p:cNvPr id="4" name="TextBox 3"/>
            <p:cNvSpPr txBox="1"/>
            <p:nvPr/>
          </p:nvSpPr>
          <p:spPr>
            <a:xfrm>
              <a:off x="4753066" y="2323317"/>
              <a:ext cx="1920240" cy="118872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a:solidFill>
                <a:schemeClr val="bg1"/>
              </a:solidFill>
            </a:ln>
          </p:spPr>
          <p:txBody>
            <a:bodyPr wrap="square" rtlCol="0" anchor="ctr" anchorCtr="0">
              <a:noAutofit/>
            </a:bodyPr>
            <a:lstStyle/>
            <a:p>
              <a:pPr algn="ctr">
                <a:spcBef>
                  <a:spcPts val="1200"/>
                </a:spcBef>
              </a:pPr>
              <a:r>
                <a:rPr lang="en-US" sz="2400" b="1" dirty="0" smtClean="0">
                  <a:solidFill>
                    <a:prstClr val="white"/>
                  </a:solidFill>
                  <a:latin typeface="Arial" panose="020B0604020202020204" pitchFamily="34" charset="0"/>
                  <a:cs typeface="Arial" panose="020B0604020202020204" pitchFamily="34" charset="0"/>
                </a:rPr>
                <a:t>Picture Name</a:t>
              </a:r>
              <a:endParaRPr lang="en-US" sz="2000" dirty="0" smtClean="0">
                <a:solidFill>
                  <a:prstClr val="white"/>
                </a:solidFill>
                <a:latin typeface="Arial" panose="020B0604020202020204" pitchFamily="34" charset="0"/>
                <a:cs typeface="Arial" panose="020B0604020202020204" pitchFamily="34" charset="0"/>
              </a:endParaRPr>
            </a:p>
          </p:txBody>
        </p:sp>
        <p:sp>
          <p:nvSpPr>
            <p:cNvPr id="6" name="TextBox 5"/>
            <p:cNvSpPr txBox="1"/>
            <p:nvPr/>
          </p:nvSpPr>
          <p:spPr>
            <a:xfrm>
              <a:off x="2631803" y="2323317"/>
              <a:ext cx="1920240" cy="118872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a:solidFill>
                <a:schemeClr val="bg1"/>
              </a:solidFill>
            </a:ln>
          </p:spPr>
          <p:txBody>
            <a:bodyPr wrap="square" rtlCol="0" anchor="ctr" anchorCtr="0">
              <a:noAutofit/>
            </a:bodyPr>
            <a:lstStyle/>
            <a:p>
              <a:pPr algn="ctr">
                <a:spcBef>
                  <a:spcPts val="1200"/>
                </a:spcBef>
              </a:pPr>
              <a:r>
                <a:rPr lang="en-US" sz="2400" b="1" dirty="0" smtClean="0">
                  <a:solidFill>
                    <a:prstClr val="white"/>
                  </a:solidFill>
                  <a:latin typeface="Arial" panose="020B0604020202020204" pitchFamily="34" charset="0"/>
                  <a:cs typeface="Arial" panose="020B0604020202020204" pitchFamily="34" charset="0"/>
                </a:rPr>
                <a:t>Common Criteria </a:t>
              </a:r>
            </a:p>
          </p:txBody>
        </p:sp>
        <p:sp>
          <p:nvSpPr>
            <p:cNvPr id="9" name="TextBox 8"/>
            <p:cNvSpPr txBox="1"/>
            <p:nvPr/>
          </p:nvSpPr>
          <p:spPr>
            <a:xfrm>
              <a:off x="6874329" y="2323317"/>
              <a:ext cx="1920240" cy="118872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a:solidFill>
                <a:schemeClr val="bg1"/>
              </a:solidFill>
            </a:ln>
          </p:spPr>
          <p:txBody>
            <a:bodyPr wrap="square" rtlCol="0" anchor="ctr" anchorCtr="0">
              <a:noAutofit/>
            </a:bodyPr>
            <a:lstStyle/>
            <a:p>
              <a:pPr algn="ctr">
                <a:spcBef>
                  <a:spcPts val="1200"/>
                </a:spcBef>
              </a:pPr>
              <a:r>
                <a:rPr lang="en-US" sz="2400" b="1" dirty="0" smtClean="0">
                  <a:solidFill>
                    <a:prstClr val="white"/>
                  </a:solidFill>
                  <a:latin typeface="Arial" panose="020B0604020202020204" pitchFamily="34" charset="0"/>
                  <a:cs typeface="Arial" panose="020B0604020202020204" pitchFamily="34" charset="0"/>
                </a:rPr>
                <a:t>Score</a:t>
              </a:r>
              <a:endParaRPr lang="en-US" dirty="0">
                <a:solidFill>
                  <a:prstClr val="white"/>
                </a:solidFill>
                <a:latin typeface="Arial" panose="020B0604020202020204" pitchFamily="34" charset="0"/>
                <a:cs typeface="Arial" panose="020B0604020202020204" pitchFamily="34" charset="0"/>
              </a:endParaRPr>
            </a:p>
          </p:txBody>
        </p:sp>
        <p:sp>
          <p:nvSpPr>
            <p:cNvPr id="10" name="TextBox 9"/>
            <p:cNvSpPr txBox="1"/>
            <p:nvPr/>
          </p:nvSpPr>
          <p:spPr>
            <a:xfrm>
              <a:off x="510540" y="2323317"/>
              <a:ext cx="1920240" cy="118872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a:solidFill>
                <a:schemeClr val="bg1"/>
              </a:solidFill>
            </a:ln>
          </p:spPr>
          <p:txBody>
            <a:bodyPr wrap="square" rtlCol="0" anchor="ctr" anchorCtr="0">
              <a:noAutofit/>
            </a:bodyPr>
            <a:lstStyle/>
            <a:p>
              <a:pPr algn="ctr">
                <a:spcBef>
                  <a:spcPts val="1200"/>
                </a:spcBef>
              </a:pPr>
              <a:r>
                <a:rPr lang="en-US" sz="2400" b="1" dirty="0" smtClean="0">
                  <a:solidFill>
                    <a:prstClr val="white"/>
                  </a:solidFill>
                  <a:latin typeface="Arial" panose="020B0604020202020204" pitchFamily="34" charset="0"/>
                  <a:cs typeface="Arial" panose="020B0604020202020204" pitchFamily="34" charset="0"/>
                </a:rPr>
                <a:t>Rater Name</a:t>
              </a:r>
              <a:endParaRPr lang="en-US" sz="2400" dirty="0">
                <a:solidFill>
                  <a:prstClr val="white"/>
                </a:solidFill>
                <a:latin typeface="Arial" panose="020B0604020202020204" pitchFamily="34" charset="0"/>
                <a:cs typeface="Arial" panose="020B0604020202020204" pitchFamily="34" charset="0"/>
              </a:endParaRPr>
            </a:p>
          </p:txBody>
        </p:sp>
      </p:grpSp>
      <p:cxnSp>
        <p:nvCxnSpPr>
          <p:cNvPr id="11" name="Straight Connector 10"/>
          <p:cNvCxnSpPr/>
          <p:nvPr/>
        </p:nvCxnSpPr>
        <p:spPr>
          <a:xfrm>
            <a:off x="228600" y="3581400"/>
            <a:ext cx="86106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17285" y="3715434"/>
            <a:ext cx="7982858" cy="646331"/>
          </a:xfrm>
          <a:prstGeom prst="rect">
            <a:avLst/>
          </a:prstGeom>
          <a:noFill/>
        </p:spPr>
        <p:txBody>
          <a:bodyPr wrap="square" rtlCol="0">
            <a:spAutoFit/>
          </a:bodyPr>
          <a:lstStyle/>
          <a:p>
            <a:r>
              <a:rPr lang="en-US" sz="3600" b="1" dirty="0" smtClean="0">
                <a:solidFill>
                  <a:prstClr val="white"/>
                </a:solidFill>
                <a:latin typeface="Arial" panose="020B0604020202020204" pitchFamily="34" charset="0"/>
                <a:cs typeface="Arial" panose="020B0604020202020204" pitchFamily="34" charset="0"/>
              </a:rPr>
              <a:t>…</a:t>
            </a:r>
            <a:r>
              <a:rPr lang="en-US" sz="3600" b="1" i="1" dirty="0" smtClean="0">
                <a:solidFill>
                  <a:prstClr val="white"/>
                </a:solidFill>
                <a:latin typeface="Arial" panose="020B0604020202020204" pitchFamily="34" charset="0"/>
                <a:cs typeface="Arial" panose="020B0604020202020204" pitchFamily="34" charset="0"/>
              </a:rPr>
              <a:t>and </a:t>
            </a:r>
            <a:r>
              <a:rPr lang="en-US" sz="3600" b="1" dirty="0" smtClean="0">
                <a:solidFill>
                  <a:prstClr val="white"/>
                </a:solidFill>
                <a:latin typeface="Arial" panose="020B0604020202020204" pitchFamily="34" charset="0"/>
                <a:cs typeface="Arial" panose="020B0604020202020204" pitchFamily="34" charset="0"/>
              </a:rPr>
              <a:t>use these definitions:</a:t>
            </a:r>
            <a:endParaRPr lang="en-US" sz="3200" dirty="0" smtClean="0">
              <a:solidFill>
                <a:prstClr val="white"/>
              </a:solidFill>
              <a:latin typeface="Arial" panose="020B0604020202020204" pitchFamily="34" charset="0"/>
              <a:cs typeface="Arial" panose="020B0604020202020204" pitchFamily="34" charset="0"/>
            </a:endParaRPr>
          </a:p>
        </p:txBody>
      </p:sp>
      <p:sp>
        <p:nvSpPr>
          <p:cNvPr id="13" name="TextBox 12"/>
          <p:cNvSpPr txBox="1"/>
          <p:nvPr/>
        </p:nvSpPr>
        <p:spPr>
          <a:xfrm>
            <a:off x="417284" y="4648200"/>
            <a:ext cx="3991429" cy="1722120"/>
          </a:xfrm>
          <a:prstGeom prst="rect">
            <a:avLst/>
          </a:prstGeom>
          <a:solidFill>
            <a:schemeClr val="accent3">
              <a:lumMod val="75000"/>
            </a:schemeClr>
          </a:solidFill>
          <a:ln>
            <a:solidFill>
              <a:schemeClr val="bg1"/>
            </a:solidFill>
          </a:ln>
        </p:spPr>
        <p:txBody>
          <a:bodyPr wrap="square" rtlCol="0" anchor="ctr" anchorCtr="0">
            <a:noAutofit/>
          </a:bodyPr>
          <a:lstStyle/>
          <a:p>
            <a:pPr algn="ctr">
              <a:spcBef>
                <a:spcPts val="1200"/>
              </a:spcBef>
            </a:pPr>
            <a:r>
              <a:rPr lang="en-US" sz="2400" dirty="0" smtClean="0">
                <a:solidFill>
                  <a:prstClr val="white"/>
                </a:solidFill>
                <a:latin typeface="Arial" panose="020B0604020202020204" pitchFamily="34" charset="0"/>
                <a:cs typeface="Arial" panose="020B0604020202020204" pitchFamily="34" charset="0"/>
              </a:rPr>
              <a:t>Artistic Value is a measure of the artwork’s impact culturally… </a:t>
            </a:r>
            <a:endParaRPr lang="en-US" sz="2400" dirty="0">
              <a:solidFill>
                <a:prstClr val="white"/>
              </a:solidFill>
              <a:latin typeface="Arial" panose="020B0604020202020204" pitchFamily="34" charset="0"/>
              <a:cs typeface="Arial" panose="020B0604020202020204" pitchFamily="34" charset="0"/>
            </a:endParaRPr>
          </a:p>
        </p:txBody>
      </p:sp>
      <p:sp>
        <p:nvSpPr>
          <p:cNvPr id="14" name="TextBox 13"/>
          <p:cNvSpPr txBox="1"/>
          <p:nvPr/>
        </p:nvSpPr>
        <p:spPr>
          <a:xfrm>
            <a:off x="4570185" y="4648200"/>
            <a:ext cx="2897416" cy="1722120"/>
          </a:xfrm>
          <a:prstGeom prst="rect">
            <a:avLst/>
          </a:prstGeom>
          <a:solidFill>
            <a:schemeClr val="accent3">
              <a:lumMod val="75000"/>
            </a:schemeClr>
          </a:solidFill>
          <a:ln>
            <a:solidFill>
              <a:schemeClr val="bg1"/>
            </a:solidFill>
          </a:ln>
        </p:spPr>
        <p:txBody>
          <a:bodyPr wrap="square" rtlCol="0" anchor="ctr" anchorCtr="0">
            <a:noAutofit/>
          </a:bodyPr>
          <a:lstStyle/>
          <a:p>
            <a:pPr algn="ctr">
              <a:spcBef>
                <a:spcPts val="1200"/>
              </a:spcBef>
            </a:pPr>
            <a:r>
              <a:rPr lang="en-US" sz="2400" dirty="0" smtClean="0">
                <a:solidFill>
                  <a:prstClr val="white"/>
                </a:solidFill>
                <a:latin typeface="Arial" panose="020B0604020202020204" pitchFamily="34" charset="0"/>
                <a:cs typeface="Arial" panose="020B0604020202020204" pitchFamily="34" charset="0"/>
              </a:rPr>
              <a:t>A score of 10 out of 10, means… </a:t>
            </a:r>
            <a:endParaRPr lang="en-US" sz="2400" dirty="0">
              <a:solidFill>
                <a:prstClr val="white"/>
              </a:solidFill>
              <a:latin typeface="Arial" panose="020B0604020202020204" pitchFamily="34" charset="0"/>
              <a:cs typeface="Arial" panose="020B0604020202020204" pitchFamily="34"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3587" y="4191000"/>
            <a:ext cx="2335213" cy="256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4517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Effect transition="in" filter="fade">
                                      <p:cBhvr>
                                        <p:cTn id="17" dur="25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0" name="Title 4"/>
          <p:cNvSpPr txBox="1">
            <a:spLocks/>
          </p:cNvSpPr>
          <p:nvPr/>
        </p:nvSpPr>
        <p:spPr>
          <a:xfrm>
            <a:off x="178560" y="1371600"/>
            <a:ext cx="8786520" cy="2275199"/>
          </a:xfrm>
          <a:prstGeom prst="rect">
            <a:avLst/>
          </a:prstGeom>
          <a:effectLst>
            <a:outerShdw blurRad="50800" dist="38100" dir="2700000" algn="tl" rotWithShape="0">
              <a:prstClr val="black">
                <a:alpha val="90000"/>
              </a:prstClr>
            </a:outerShdw>
          </a:effectLst>
        </p:spPr>
        <p:txBody>
          <a:bodyPr/>
          <a:lstStyle>
            <a:defPPr lvl="0">
              <a:buSzPct val="45000"/>
              <a:buFont typeface="StarSymbol"/>
              <a:buNone/>
              <a:defRPr/>
            </a:defPPr>
            <a:lvl1pPr lvl="0" algn="ctr" rtl="0" hangingPunct="1">
              <a:lnSpc>
                <a:spcPct val="100000"/>
              </a:lnSpc>
              <a:spcBef>
                <a:spcPts val="0"/>
              </a:spcBef>
              <a:spcAft>
                <a:spcPts val="0"/>
              </a:spcAft>
              <a:buSzPct val="45000"/>
              <a:buFont typeface="StarSymbol"/>
              <a:buChar char="●"/>
              <a:tabLst/>
              <a:defRPr lang="en-US" sz="4200" b="1" i="0" u="none" strike="noStrike" kern="1200" cap="none" spc="0" baseline="0" dirty="0">
                <a:ln>
                  <a:noFill/>
                </a:ln>
                <a:solidFill>
                  <a:srgbClr val="000000"/>
                </a:solidFill>
                <a:highlight>
                  <a:scrgbClr r="0" g="0" b="0">
                    <a:alpha val="0"/>
                  </a:scrgbClr>
                </a:highlight>
                <a:latin typeface="Franklin Gothic Medium" pitchFamily="34"/>
                <a:ea typeface="Droid Sans Fallback" pitchFamily="2"/>
                <a:cs typeface="Helvetica Neue"/>
              </a:defRPr>
            </a:lvl1pPr>
            <a:lvl2pPr lvl="1">
              <a:buSzPct val="45000"/>
              <a:buFont typeface="StarSymbol"/>
              <a:buChar char="●"/>
              <a:defRPr/>
            </a:lvl2pPr>
            <a:lvl3pPr lvl="2">
              <a:buSzPct val="45000"/>
              <a:buFont typeface="StarSymbol"/>
              <a:buChar char="●"/>
              <a:defRPr/>
            </a:lvl3pPr>
            <a:lvl4pPr lvl="3">
              <a:buSzPct val="45000"/>
              <a:buFont typeface="StarSymbol"/>
              <a:buChar char="●"/>
              <a:defRPr/>
            </a:lvl4pPr>
            <a:lvl5pPr lvl="4">
              <a:buSzPct val="45000"/>
              <a:buFont typeface="StarSymbol"/>
              <a:buChar char="●"/>
              <a:defRPr/>
            </a:lvl5pPr>
            <a:lvl6pPr lvl="5">
              <a:buSzPct val="45000"/>
              <a:buFont typeface="StarSymbol"/>
              <a:buChar char="●"/>
              <a:defRPr/>
            </a:lvl6pPr>
            <a:lvl7pPr lvl="6">
              <a:buSzPct val="45000"/>
              <a:buFont typeface="StarSymbol"/>
              <a:buChar char="●"/>
              <a:defRPr/>
            </a:lvl7pPr>
            <a:lvl8pPr lvl="7">
              <a:buSzPct val="45000"/>
              <a:buFont typeface="StarSymbol"/>
              <a:buChar char="●"/>
              <a:defRPr/>
            </a:lvl8pPr>
            <a:lvl9pPr lvl="8">
              <a:buSzPct val="45000"/>
              <a:buFont typeface="StarSymbol"/>
              <a:buChar char="●"/>
              <a:defRPr/>
            </a:lvl9pPr>
          </a:lstStyle>
          <a:p>
            <a:pPr>
              <a:buFont typeface="StarSymbol"/>
              <a:buNone/>
            </a:pPr>
            <a:r>
              <a:rPr lang="en-US" sz="6600" dirty="0" smtClean="0">
                <a:solidFill>
                  <a:schemeClr val="bg1"/>
                </a:solidFill>
                <a:latin typeface="Arial Black" panose="020B0A04020102020204" pitchFamily="34" charset="0"/>
              </a:rPr>
              <a:t>Experience API</a:t>
            </a:r>
            <a:endParaRPr lang="en-US" sz="6600" dirty="0">
              <a:solidFill>
                <a:schemeClr val="bg1"/>
              </a:solidFill>
              <a:latin typeface="Arial Black" panose="020B0A04020102020204" pitchFamily="34" charset="0"/>
            </a:endParaRPr>
          </a:p>
        </p:txBody>
      </p:sp>
      <p:pic>
        <p:nvPicPr>
          <p:cNvPr id="1026" name="Picture 2"/>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1902" t="12213" r="45237" b="50000"/>
          <a:stretch/>
        </p:blipFill>
        <p:spPr bwMode="auto">
          <a:xfrm rot="21292936">
            <a:off x="5423954" y="2205287"/>
            <a:ext cx="3080815" cy="1524847"/>
          </a:xfrm>
          <a:prstGeom prst="rect">
            <a:avLst/>
          </a:prstGeom>
          <a:noFill/>
          <a:ln>
            <a:noFill/>
          </a:ln>
          <a:effectLst>
            <a:outerShdw blurRad="88900" dist="63500" dir="2700000" algn="tl" rotWithShape="0">
              <a:prstClr val="black">
                <a:alpha val="76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533400" y="2792510"/>
            <a:ext cx="4755117" cy="954107"/>
          </a:xfrm>
          <a:prstGeom prst="rect">
            <a:avLst/>
          </a:prstGeom>
          <a:noFill/>
          <a:effectLst>
            <a:outerShdw blurRad="50800" dist="38100" dir="8100000" algn="tr" rotWithShape="0">
              <a:prstClr val="black">
                <a:alpha val="67000"/>
              </a:prstClr>
            </a:outerShdw>
          </a:effectLst>
        </p:spPr>
        <p:txBody>
          <a:bodyPr wrap="square" rtlCol="0">
            <a:spAutoFit/>
          </a:bodyPr>
          <a:lstStyle/>
          <a:p>
            <a:pPr algn="r">
              <a:buSzPct val="45000"/>
            </a:pPr>
            <a:r>
              <a:rPr lang="en-US" sz="2800" b="1" dirty="0">
                <a:solidFill>
                  <a:srgbClr val="FFC000"/>
                </a:solidFill>
                <a:highlight>
                  <a:scrgbClr r="0" g="0" b="0">
                    <a:alpha val="0"/>
                  </a:scrgbClr>
                </a:highlight>
                <a:latin typeface="+mj-lt"/>
                <a:ea typeface="Droid Sans Fallback" pitchFamily="2"/>
                <a:cs typeface="Helvetica Neue"/>
              </a:rPr>
              <a:t>Track </a:t>
            </a:r>
            <a:r>
              <a:rPr lang="en-US" sz="2800" b="1" dirty="0" smtClean="0">
                <a:solidFill>
                  <a:srgbClr val="FFC000"/>
                </a:solidFill>
                <a:highlight>
                  <a:scrgbClr r="0" g="0" b="0">
                    <a:alpha val="0"/>
                  </a:scrgbClr>
                </a:highlight>
                <a:latin typeface="+mj-lt"/>
                <a:ea typeface="Droid Sans Fallback" pitchFamily="2"/>
                <a:cs typeface="Helvetica Neue"/>
              </a:rPr>
              <a:t>data </a:t>
            </a:r>
            <a:r>
              <a:rPr lang="en-US" sz="2800" b="1" dirty="0">
                <a:solidFill>
                  <a:srgbClr val="FFC000"/>
                </a:solidFill>
                <a:highlight>
                  <a:scrgbClr r="0" g="0" b="0">
                    <a:alpha val="0"/>
                  </a:scrgbClr>
                </a:highlight>
                <a:latin typeface="+mj-lt"/>
                <a:ea typeface="Droid Sans Fallback" pitchFamily="2"/>
                <a:cs typeface="Helvetica Neue"/>
              </a:rPr>
              <a:t>of learning experiences, broadly defined</a:t>
            </a:r>
          </a:p>
        </p:txBody>
      </p:sp>
      <p:sp>
        <p:nvSpPr>
          <p:cNvPr id="18" name="Oval 17"/>
          <p:cNvSpPr/>
          <p:nvPr/>
        </p:nvSpPr>
        <p:spPr>
          <a:xfrm>
            <a:off x="5362083" y="2501703"/>
            <a:ext cx="1500287" cy="1535723"/>
          </a:xfrm>
          <a:prstGeom prst="ellipse">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a:off x="5105400" y="2501704"/>
            <a:ext cx="1818321" cy="1362799"/>
          </a:xfrm>
          <a:prstGeom prst="arc">
            <a:avLst>
              <a:gd name="adj1" fmla="val 16200000"/>
              <a:gd name="adj2" fmla="val 6924463"/>
            </a:avLst>
          </a:prstGeom>
          <a:ln w="38100">
            <a:solidFill>
              <a:srgbClr val="FFC0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44831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250"/>
                                        <p:tgtEl>
                                          <p:spTgt spid="18"/>
                                        </p:tgtEl>
                                      </p:cBhvr>
                                    </p:animEffect>
                                  </p:childTnLst>
                                </p:cTn>
                              </p:par>
                            </p:childTnLst>
                          </p:cTn>
                        </p:par>
                        <p:par>
                          <p:cTn id="8" fill="hold">
                            <p:stCondLst>
                              <p:cond delay="250"/>
                            </p:stCondLst>
                            <p:childTnLst>
                              <p:par>
                                <p:cTn id="9" presetID="21"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heel(1)">
                                      <p:cBhvr>
                                        <p:cTn id="11" dur="150"/>
                                        <p:tgtEl>
                                          <p:spTgt spid="19"/>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Personal, Group, Silhouettes, Man, Woman, Teamwork"/>
          <p:cNvPicPr>
            <a:picLocks noChangeAspect="1" noChangeArrowheads="1"/>
          </p:cNvPicPr>
          <p:nvPr/>
        </p:nvPicPr>
        <p:blipFill rotWithShape="1">
          <a:blip r:embed="rId3">
            <a:extLst>
              <a:ext uri="{28A0092B-C50C-407E-A947-70E740481C1C}">
                <a14:useLocalDpi xmlns:a14="http://schemas.microsoft.com/office/drawing/2010/main" val="0"/>
              </a:ext>
            </a:extLst>
          </a:blip>
          <a:srcRect l="33608" t="28383" r="2410"/>
          <a:stretch/>
        </p:blipFill>
        <p:spPr bwMode="auto">
          <a:xfrm>
            <a:off x="247649" y="2524124"/>
            <a:ext cx="4025901" cy="30042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7285" y="228600"/>
            <a:ext cx="7982858" cy="523220"/>
          </a:xfrm>
          <a:prstGeom prst="rect">
            <a:avLst/>
          </a:prstGeom>
          <a:noFill/>
        </p:spPr>
        <p:txBody>
          <a:bodyPr wrap="square" rtlCol="0">
            <a:spAutoFit/>
          </a:bodyPr>
          <a:lstStyle/>
          <a:p>
            <a:r>
              <a:rPr lang="en-US" sz="2800" b="1" dirty="0" smtClean="0">
                <a:solidFill>
                  <a:prstClr val="white"/>
                </a:solidFill>
                <a:latin typeface="Arial" panose="020B0604020202020204" pitchFamily="34" charset="0"/>
                <a:cs typeface="Arial" panose="020B0604020202020204" pitchFamily="34" charset="0"/>
              </a:rPr>
              <a:t>We do this for both people and computers…</a:t>
            </a:r>
            <a:endParaRPr lang="en-US" sz="2400" dirty="0" smtClean="0">
              <a:solidFill>
                <a:prstClr val="white"/>
              </a:solidFill>
              <a:latin typeface="Arial" panose="020B0604020202020204" pitchFamily="34" charset="0"/>
              <a:cs typeface="Arial" panose="020B0604020202020204" pitchFamily="34" charset="0"/>
            </a:endParaRPr>
          </a:p>
        </p:txBody>
      </p:sp>
      <p:grpSp>
        <p:nvGrpSpPr>
          <p:cNvPr id="8" name="Group 7"/>
          <p:cNvGrpSpPr/>
          <p:nvPr/>
        </p:nvGrpSpPr>
        <p:grpSpPr>
          <a:xfrm>
            <a:off x="1447800" y="1000124"/>
            <a:ext cx="2096303" cy="1879600"/>
            <a:chOff x="1828800" y="1016000"/>
            <a:chExt cx="2096303" cy="1879600"/>
          </a:xfrm>
          <a:effectLst>
            <a:outerShdw blurRad="76200" dist="38100" dir="5400000" algn="t" rotWithShape="0">
              <a:prstClr val="black">
                <a:alpha val="78000"/>
              </a:prstClr>
            </a:outerShdw>
          </a:effectLst>
        </p:grpSpPr>
        <p:grpSp>
          <p:nvGrpSpPr>
            <p:cNvPr id="6" name="Group 5"/>
            <p:cNvGrpSpPr/>
            <p:nvPr/>
          </p:nvGrpSpPr>
          <p:grpSpPr>
            <a:xfrm>
              <a:off x="1828800" y="1016000"/>
              <a:ext cx="2096303" cy="1879600"/>
              <a:chOff x="1828800" y="1016000"/>
              <a:chExt cx="2096303" cy="1879600"/>
            </a:xfrm>
            <a:solidFill>
              <a:schemeClr val="bg1"/>
            </a:solidFill>
            <a:effectLst>
              <a:outerShdw blurRad="50800" dist="38100" dir="2700000" algn="tl" rotWithShape="0">
                <a:prstClr val="black">
                  <a:alpha val="40000"/>
                </a:prstClr>
              </a:outerShdw>
            </a:effectLst>
          </p:grpSpPr>
          <p:sp>
            <p:nvSpPr>
              <p:cNvPr id="2" name="Cloud Callout 1"/>
              <p:cNvSpPr/>
              <p:nvPr/>
            </p:nvSpPr>
            <p:spPr>
              <a:xfrm>
                <a:off x="1828800" y="1016000"/>
                <a:ext cx="1970314" cy="1371600"/>
              </a:xfrm>
              <a:prstGeom prst="cloudCallout">
                <a:avLst>
                  <a:gd name="adj1" fmla="val -59139"/>
                  <a:gd name="adj2" fmla="val 65674"/>
                </a:avLst>
              </a:prstGeom>
              <a:grpFill/>
              <a:ln w="38100" cap="rnd">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grpSp>
            <p:nvGrpSpPr>
              <p:cNvPr id="5" name="Group 4"/>
              <p:cNvGrpSpPr/>
              <p:nvPr/>
            </p:nvGrpSpPr>
            <p:grpSpPr>
              <a:xfrm>
                <a:off x="2362200" y="2387600"/>
                <a:ext cx="279400" cy="508000"/>
                <a:chOff x="2362200" y="2387600"/>
                <a:chExt cx="279400" cy="508000"/>
              </a:xfrm>
              <a:grpFill/>
            </p:grpSpPr>
            <p:sp>
              <p:nvSpPr>
                <p:cNvPr id="3" name="Oval 2"/>
                <p:cNvSpPr/>
                <p:nvPr/>
              </p:nvSpPr>
              <p:spPr>
                <a:xfrm>
                  <a:off x="2362200" y="2387600"/>
                  <a:ext cx="279400" cy="279400"/>
                </a:xfrm>
                <a:prstGeom prst="ellipse">
                  <a:avLst/>
                </a:prstGeom>
                <a:grpFill/>
                <a:ln w="38100" cap="rnd">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7" name="Oval 6"/>
                <p:cNvSpPr/>
                <p:nvPr/>
              </p:nvSpPr>
              <p:spPr>
                <a:xfrm>
                  <a:off x="2362200" y="2755900"/>
                  <a:ext cx="139700" cy="139700"/>
                </a:xfrm>
                <a:prstGeom prst="ellipse">
                  <a:avLst/>
                </a:prstGeom>
                <a:grpFill/>
                <a:ln w="38100" cap="rnd">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grpSp>
          <p:grpSp>
            <p:nvGrpSpPr>
              <p:cNvPr id="12" name="Group 11"/>
              <p:cNvGrpSpPr/>
              <p:nvPr/>
            </p:nvGrpSpPr>
            <p:grpSpPr>
              <a:xfrm rot="19141227">
                <a:off x="3634932" y="2148791"/>
                <a:ext cx="290171" cy="710094"/>
                <a:chOff x="2362199" y="1939924"/>
                <a:chExt cx="390525" cy="955676"/>
              </a:xfrm>
              <a:grpFill/>
            </p:grpSpPr>
            <p:sp>
              <p:nvSpPr>
                <p:cNvPr id="13" name="Oval 12"/>
                <p:cNvSpPr/>
                <p:nvPr/>
              </p:nvSpPr>
              <p:spPr>
                <a:xfrm>
                  <a:off x="2362200" y="2387600"/>
                  <a:ext cx="279400" cy="279400"/>
                </a:xfrm>
                <a:prstGeom prst="ellipse">
                  <a:avLst/>
                </a:prstGeom>
                <a:grpFill/>
                <a:ln w="38100" cap="rnd">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14" name="Oval 13"/>
                <p:cNvSpPr/>
                <p:nvPr/>
              </p:nvSpPr>
              <p:spPr>
                <a:xfrm>
                  <a:off x="2362200" y="2755900"/>
                  <a:ext cx="139700" cy="139700"/>
                </a:xfrm>
                <a:prstGeom prst="ellipse">
                  <a:avLst/>
                </a:prstGeom>
                <a:grpFill/>
                <a:ln w="38100" cap="rnd">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15" name="Oval 14"/>
                <p:cNvSpPr/>
                <p:nvPr/>
              </p:nvSpPr>
              <p:spPr>
                <a:xfrm>
                  <a:off x="2362199" y="1939924"/>
                  <a:ext cx="390525" cy="390525"/>
                </a:xfrm>
                <a:prstGeom prst="ellipse">
                  <a:avLst/>
                </a:prstGeom>
                <a:grpFill/>
                <a:ln w="38100" cap="rnd">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grpSp>
        </p:grpSp>
        <p:pic>
          <p:nvPicPr>
            <p:cNvPr id="5126" name="Picture 6" descr="https://upload.wikimedia.org/wikipedia/commons/thumb/a/a3/Light_bulb_(yellow)_icon.svg/600px-Light_bulb_(yellow)_icon.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19317" y="1107160"/>
              <a:ext cx="1189280" cy="1189280"/>
            </a:xfrm>
            <a:prstGeom prst="rect">
              <a:avLst/>
            </a:prstGeom>
            <a:noFill/>
            <a:effectLst>
              <a:outerShdw blurRad="76200" dist="38100" dir="5400000" algn="t" rotWithShape="0">
                <a:prstClr val="black">
                  <a:alpha val="86000"/>
                </a:prstClr>
              </a:outerShdw>
            </a:effectLst>
            <a:extLst>
              <a:ext uri="{909E8E84-426E-40DD-AFC4-6F175D3DCCD1}">
                <a14:hiddenFill xmlns:a14="http://schemas.microsoft.com/office/drawing/2010/main">
                  <a:solidFill>
                    <a:srgbClr val="FFFFFF"/>
                  </a:solidFill>
                </a14:hiddenFill>
              </a:ext>
            </a:extLst>
          </p:spPr>
        </p:pic>
      </p:grpSp>
      <p:pic>
        <p:nvPicPr>
          <p:cNvPr id="5130" name="Picture 10" descr="Network, Computer, Connection, Workstations, Lan"/>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5325" t="-5216" r="-27650" b="-4036"/>
          <a:stretch/>
        </p:blipFill>
        <p:spPr bwMode="auto">
          <a:xfrm>
            <a:off x="4572000" y="2511424"/>
            <a:ext cx="4278086" cy="3055337"/>
          </a:xfrm>
          <a:prstGeom prst="rect">
            <a:avLst/>
          </a:prstGeom>
          <a:gradFill flip="none" rotWithShape="1">
            <a:gsLst>
              <a:gs pos="0">
                <a:srgbClr val="66CCFF">
                  <a:tint val="66000"/>
                  <a:satMod val="160000"/>
                </a:srgbClr>
              </a:gs>
              <a:gs pos="50000">
                <a:srgbClr val="66CCFF">
                  <a:tint val="44500"/>
                  <a:satMod val="160000"/>
                </a:srgbClr>
              </a:gs>
              <a:gs pos="100000">
                <a:srgbClr val="66CCFF">
                  <a:tint val="23500"/>
                  <a:satMod val="160000"/>
                </a:srgbClr>
              </a:gs>
            </a:gsLst>
            <a:path path="circle">
              <a:fillToRect l="50000" t="50000" r="50000" b="50000"/>
            </a:path>
            <a:tileRect/>
          </a:gradFill>
        </p:spPr>
      </p:pic>
      <p:grpSp>
        <p:nvGrpSpPr>
          <p:cNvPr id="21" name="Group 20"/>
          <p:cNvGrpSpPr/>
          <p:nvPr/>
        </p:nvGrpSpPr>
        <p:grpSpPr>
          <a:xfrm>
            <a:off x="5753100" y="1000124"/>
            <a:ext cx="1970314" cy="1809750"/>
            <a:chOff x="1828800" y="1016000"/>
            <a:chExt cx="1970314" cy="1809750"/>
          </a:xfrm>
          <a:effectLst>
            <a:outerShdw blurRad="76200" dist="38100" dir="5400000" algn="t" rotWithShape="0">
              <a:prstClr val="black">
                <a:alpha val="78000"/>
              </a:prstClr>
            </a:outerShdw>
          </a:effectLst>
        </p:grpSpPr>
        <p:grpSp>
          <p:nvGrpSpPr>
            <p:cNvPr id="22" name="Group 21"/>
            <p:cNvGrpSpPr/>
            <p:nvPr/>
          </p:nvGrpSpPr>
          <p:grpSpPr>
            <a:xfrm>
              <a:off x="1828800" y="1016000"/>
              <a:ext cx="1970314" cy="1809750"/>
              <a:chOff x="1828800" y="1016000"/>
              <a:chExt cx="1970314" cy="1809750"/>
            </a:xfrm>
            <a:solidFill>
              <a:schemeClr val="bg1"/>
            </a:solidFill>
            <a:effectLst>
              <a:outerShdw blurRad="50800" dist="38100" dir="2700000" algn="tl" rotWithShape="0">
                <a:prstClr val="black">
                  <a:alpha val="40000"/>
                </a:prstClr>
              </a:outerShdw>
            </a:effectLst>
          </p:grpSpPr>
          <p:sp>
            <p:nvSpPr>
              <p:cNvPr id="24" name="Cloud Callout 23"/>
              <p:cNvSpPr/>
              <p:nvPr/>
            </p:nvSpPr>
            <p:spPr>
              <a:xfrm>
                <a:off x="1828800" y="1016000"/>
                <a:ext cx="1970314" cy="1371600"/>
              </a:xfrm>
              <a:prstGeom prst="cloudCallout">
                <a:avLst>
                  <a:gd name="adj1" fmla="val -52049"/>
                  <a:gd name="adj2" fmla="val 87896"/>
                </a:avLst>
              </a:prstGeom>
              <a:grpFill/>
              <a:ln w="38100" cap="rnd">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grpSp>
            <p:nvGrpSpPr>
              <p:cNvPr id="25" name="Group 24"/>
              <p:cNvGrpSpPr/>
              <p:nvPr/>
            </p:nvGrpSpPr>
            <p:grpSpPr>
              <a:xfrm>
                <a:off x="3065697" y="2349672"/>
                <a:ext cx="349250" cy="476078"/>
                <a:chOff x="3065697" y="2349672"/>
                <a:chExt cx="349250" cy="476078"/>
              </a:xfrm>
              <a:grpFill/>
            </p:grpSpPr>
            <p:sp>
              <p:nvSpPr>
                <p:cNvPr id="30" name="Oval 29"/>
                <p:cNvSpPr/>
                <p:nvPr/>
              </p:nvSpPr>
              <p:spPr>
                <a:xfrm>
                  <a:off x="3065697" y="2349672"/>
                  <a:ext cx="279400" cy="279400"/>
                </a:xfrm>
                <a:prstGeom prst="ellipse">
                  <a:avLst/>
                </a:prstGeom>
                <a:grpFill/>
                <a:ln w="38100" cap="rnd">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31" name="Oval 30"/>
                <p:cNvSpPr/>
                <p:nvPr/>
              </p:nvSpPr>
              <p:spPr>
                <a:xfrm>
                  <a:off x="3275247" y="2686050"/>
                  <a:ext cx="139700" cy="139700"/>
                </a:xfrm>
                <a:prstGeom prst="ellipse">
                  <a:avLst/>
                </a:prstGeom>
                <a:grpFill/>
                <a:ln w="38100" cap="rnd">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grpSp>
        </p:grpSp>
        <p:pic>
          <p:nvPicPr>
            <p:cNvPr id="23" name="Picture 6" descr="https://upload.wikimedia.org/wikipedia/commons/thumb/a/a3/Light_bulb_(yellow)_icon.svg/600px-Light_bulb_(yellow)_icon.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19317" y="1107160"/>
              <a:ext cx="1189280" cy="1189280"/>
            </a:xfrm>
            <a:prstGeom prst="rect">
              <a:avLst/>
            </a:prstGeom>
            <a:noFill/>
            <a:effectLst>
              <a:outerShdw blurRad="76200" dist="38100" dir="5400000" algn="t" rotWithShape="0">
                <a:prstClr val="black">
                  <a:alpha val="86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04071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124"/>
                                        </p:tgtEl>
                                        <p:attrNameLst>
                                          <p:attrName>style.visibility</p:attrName>
                                        </p:attrNameLst>
                                      </p:cBhvr>
                                      <p:to>
                                        <p:strVal val="visible"/>
                                      </p:to>
                                    </p:set>
                                    <p:anim calcmode="lin" valueType="num">
                                      <p:cBhvr additive="base">
                                        <p:cTn id="7" dur="250" fill="hold"/>
                                        <p:tgtEl>
                                          <p:spTgt spid="5124"/>
                                        </p:tgtEl>
                                        <p:attrNameLst>
                                          <p:attrName>ppt_x</p:attrName>
                                        </p:attrNameLst>
                                      </p:cBhvr>
                                      <p:tavLst>
                                        <p:tav tm="0">
                                          <p:val>
                                            <p:strVal val="#ppt_x"/>
                                          </p:val>
                                        </p:tav>
                                        <p:tav tm="100000">
                                          <p:val>
                                            <p:strVal val="#ppt_x"/>
                                          </p:val>
                                        </p:tav>
                                      </p:tavLst>
                                    </p:anim>
                                    <p:anim calcmode="lin" valueType="num">
                                      <p:cBhvr additive="base">
                                        <p:cTn id="8" dur="250" fill="hold"/>
                                        <p:tgtEl>
                                          <p:spTgt spid="5124"/>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130"/>
                                        </p:tgtEl>
                                        <p:attrNameLst>
                                          <p:attrName>style.visibility</p:attrName>
                                        </p:attrNameLst>
                                      </p:cBhvr>
                                      <p:to>
                                        <p:strVal val="visible"/>
                                      </p:to>
                                    </p:set>
                                    <p:animEffect transition="in" filter="fade">
                                      <p:cBhvr>
                                        <p:cTn id="18" dur="250"/>
                                        <p:tgtEl>
                                          <p:spTgt spid="5130"/>
                                        </p:tgtEl>
                                      </p:cBhvr>
                                    </p:animEffect>
                                  </p:childTnLst>
                                </p:cTn>
                              </p:par>
                            </p:childTnLst>
                          </p:cTn>
                        </p:par>
                        <p:par>
                          <p:cTn id="19" fill="hold">
                            <p:stCondLst>
                              <p:cond delay="250"/>
                            </p:stCondLst>
                            <p:childTnLst>
                              <p:par>
                                <p:cTn id="20" presetID="2" presetClass="entr" presetSubtype="4"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ppt_x"/>
                                          </p:val>
                                        </p:tav>
                                        <p:tav tm="100000">
                                          <p:val>
                                            <p:strVal val="#ppt_x"/>
                                          </p:val>
                                        </p:tav>
                                      </p:tavLst>
                                    </p:anim>
                                    <p:anim calcmode="lin" valueType="num">
                                      <p:cBhvr additive="base">
                                        <p:cTn id="2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0571" y="228600"/>
            <a:ext cx="7982858" cy="1738938"/>
          </a:xfrm>
          <a:prstGeom prst="rect">
            <a:avLst/>
          </a:prstGeom>
          <a:noFill/>
        </p:spPr>
        <p:txBody>
          <a:bodyPr wrap="square" rtlCol="0">
            <a:spAutoFit/>
          </a:bodyPr>
          <a:lstStyle/>
          <a:p>
            <a:pPr algn="ctr">
              <a:spcAft>
                <a:spcPts val="1800"/>
              </a:spcAft>
            </a:pPr>
            <a:r>
              <a:rPr lang="en-US" sz="3600" dirty="0" smtClean="0">
                <a:solidFill>
                  <a:prstClr val="white"/>
                </a:solidFill>
                <a:latin typeface="Arial" panose="020B0604020202020204" pitchFamily="34" charset="0"/>
                <a:cs typeface="Arial" panose="020B0604020202020204" pitchFamily="34" charset="0"/>
              </a:rPr>
              <a:t>This is </a:t>
            </a:r>
            <a:r>
              <a:rPr lang="en-US" sz="3600" b="1" dirty="0">
                <a:solidFill>
                  <a:srgbClr val="FFC000"/>
                </a:solidFill>
                <a:latin typeface="Arial" panose="020B0604020202020204" pitchFamily="34" charset="0"/>
                <a:cs typeface="Arial" panose="020B0604020202020204" pitchFamily="34" charset="0"/>
              </a:rPr>
              <a:t>Symantec Interoperability</a:t>
            </a:r>
          </a:p>
          <a:p>
            <a:pPr algn="ctr"/>
            <a:r>
              <a:rPr lang="en-US" sz="2800" dirty="0" smtClean="0">
                <a:solidFill>
                  <a:prstClr val="white"/>
                </a:solidFill>
                <a:latin typeface="Arial" panose="020B0604020202020204" pitchFamily="34" charset="0"/>
                <a:cs typeface="Arial" panose="020B0604020202020204" pitchFamily="34" charset="0"/>
              </a:rPr>
              <a:t>It’s like all of us agreeing to the same meaning for words, ratings, and so on.</a:t>
            </a:r>
            <a:endParaRPr lang="en-US" sz="2400" dirty="0" smtClean="0">
              <a:solidFill>
                <a:prstClr val="white"/>
              </a:solidFill>
              <a:latin typeface="Arial" panose="020B0604020202020204" pitchFamily="34" charset="0"/>
              <a:cs typeface="Arial" panose="020B0604020202020204" pitchFamily="34" charset="0"/>
            </a:endParaRPr>
          </a:p>
        </p:txBody>
      </p:sp>
      <p:sp>
        <p:nvSpPr>
          <p:cNvPr id="5" name="TextBox 4"/>
          <p:cNvSpPr txBox="1"/>
          <p:nvPr/>
        </p:nvSpPr>
        <p:spPr>
          <a:xfrm>
            <a:off x="5540803" y="5635943"/>
            <a:ext cx="2034531" cy="707886"/>
          </a:xfrm>
          <a:prstGeom prst="rect">
            <a:avLst/>
          </a:prstGeom>
          <a:solidFill>
            <a:schemeClr val="tx1">
              <a:lumMod val="50000"/>
              <a:lumOff val="50000"/>
            </a:schemeClr>
          </a:solidFill>
          <a:ln>
            <a:solidFill>
              <a:schemeClr val="bg1"/>
            </a:solidFill>
          </a:ln>
        </p:spPr>
        <p:txBody>
          <a:bodyPr wrap="none" rtlCol="0">
            <a:spAutoFit/>
          </a:bodyPr>
          <a:lstStyle/>
          <a:p>
            <a:pPr algn="ctr"/>
            <a:r>
              <a:rPr lang="en-US" sz="2000" b="1" dirty="0" smtClean="0">
                <a:solidFill>
                  <a:prstClr val="white"/>
                </a:solidFill>
                <a:latin typeface="Arial" panose="020B0604020202020204" pitchFamily="34" charset="0"/>
                <a:cs typeface="Arial" panose="020B0604020202020204" pitchFamily="34" charset="0"/>
              </a:rPr>
              <a:t>Symantec</a:t>
            </a:r>
          </a:p>
          <a:p>
            <a:pPr algn="ctr"/>
            <a:r>
              <a:rPr lang="en-US" sz="2000" b="1" dirty="0" smtClean="0">
                <a:solidFill>
                  <a:prstClr val="white"/>
                </a:solidFill>
                <a:latin typeface="Arial" panose="020B0604020202020204" pitchFamily="34" charset="0"/>
                <a:cs typeface="Arial" panose="020B0604020202020204" pitchFamily="34" charset="0"/>
              </a:rPr>
              <a:t>Interoperability</a:t>
            </a:r>
            <a:endParaRPr lang="en-US" sz="2000" dirty="0">
              <a:solidFill>
                <a:prstClr val="black"/>
              </a:solidFill>
            </a:endParaRPr>
          </a:p>
        </p:txBody>
      </p:sp>
      <p:grpSp>
        <p:nvGrpSpPr>
          <p:cNvPr id="7" name="Group 6"/>
          <p:cNvGrpSpPr/>
          <p:nvPr/>
        </p:nvGrpSpPr>
        <p:grpSpPr>
          <a:xfrm>
            <a:off x="4572000" y="2590800"/>
            <a:ext cx="3758192" cy="2616200"/>
            <a:chOff x="1828800" y="1016000"/>
            <a:chExt cx="1970314" cy="1371600"/>
          </a:xfrm>
          <a:effectLst>
            <a:outerShdw blurRad="76200" dist="38100" dir="5400000" algn="t" rotWithShape="0">
              <a:prstClr val="black">
                <a:alpha val="78000"/>
              </a:prstClr>
            </a:outerShdw>
          </a:effectLst>
        </p:grpSpPr>
        <p:sp>
          <p:nvSpPr>
            <p:cNvPr id="10" name="Cloud Callout 9"/>
            <p:cNvSpPr/>
            <p:nvPr/>
          </p:nvSpPr>
          <p:spPr>
            <a:xfrm>
              <a:off x="1828800" y="1016000"/>
              <a:ext cx="1970314" cy="1371600"/>
            </a:xfrm>
            <a:prstGeom prst="cloudCallout">
              <a:avLst>
                <a:gd name="adj1" fmla="val -50760"/>
                <a:gd name="adj2" fmla="val 59192"/>
              </a:avLst>
            </a:prstGeom>
            <a:solidFill>
              <a:schemeClr val="bg1"/>
            </a:solidFill>
            <a:ln w="38100" cap="rnd">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pic>
          <p:nvPicPr>
            <p:cNvPr id="9" name="Picture 6" descr="https://upload.wikimedia.org/wikipedia/commons/thumb/a/a3/Light_bulb_(yellow)_icon.svg/600px-Light_bulb_(yellow)_icon.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19317" y="1107160"/>
              <a:ext cx="1189280" cy="1189280"/>
            </a:xfrm>
            <a:prstGeom prst="rect">
              <a:avLst/>
            </a:prstGeom>
            <a:noFill/>
            <a:effectLst>
              <a:outerShdw blurRad="76200" dist="38100" dir="5400000" algn="t" rotWithShape="0">
                <a:prstClr val="black">
                  <a:alpha val="86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50287720"/>
      </p:ext>
    </p:extLst>
  </p:cSld>
  <p:clrMapOvr>
    <a:masterClrMapping/>
  </p:clrMapOvr>
  <p:transition>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7792" y="228600"/>
            <a:ext cx="8588416" cy="1754326"/>
          </a:xfrm>
          <a:prstGeom prst="rect">
            <a:avLst/>
          </a:prstGeom>
          <a:noFill/>
        </p:spPr>
        <p:txBody>
          <a:bodyPr wrap="square" rtlCol="0">
            <a:spAutoFit/>
          </a:bodyPr>
          <a:lstStyle/>
          <a:p>
            <a:pPr algn="ctr">
              <a:spcAft>
                <a:spcPts val="1800"/>
              </a:spcAft>
            </a:pPr>
            <a:r>
              <a:rPr lang="en-US" sz="3600" b="1" dirty="0" smtClean="0">
                <a:solidFill>
                  <a:prstClr val="white"/>
                </a:solidFill>
                <a:latin typeface="Arial" panose="020B0604020202020204" pitchFamily="34" charset="0"/>
                <a:cs typeface="Arial" panose="020B0604020202020204" pitchFamily="34" charset="0"/>
              </a:rPr>
              <a:t>xAPI</a:t>
            </a:r>
            <a:r>
              <a:rPr lang="en-US" sz="3600" dirty="0" smtClean="0">
                <a:solidFill>
                  <a:prstClr val="white"/>
                </a:solidFill>
                <a:latin typeface="Arial" panose="020B0604020202020204" pitchFamily="34" charset="0"/>
                <a:cs typeface="Arial" panose="020B0604020202020204" pitchFamily="34" charset="0"/>
              </a:rPr>
              <a:t> lets you capture (big) data on human performance that is syntactically and semantically interoperable</a:t>
            </a:r>
            <a:endParaRPr lang="en-US" sz="2400" dirty="0" smtClean="0">
              <a:solidFill>
                <a:prstClr val="white"/>
              </a:solidFill>
              <a:latin typeface="Arial" panose="020B0604020202020204" pitchFamily="34" charset="0"/>
              <a:cs typeface="Arial" panose="020B0604020202020204" pitchFamily="34" charset="0"/>
            </a:endParaRPr>
          </a:p>
        </p:txBody>
      </p:sp>
      <p:sp>
        <p:nvSpPr>
          <p:cNvPr id="5" name="TextBox 4"/>
          <p:cNvSpPr txBox="1"/>
          <p:nvPr/>
        </p:nvSpPr>
        <p:spPr>
          <a:xfrm>
            <a:off x="5540803" y="5635943"/>
            <a:ext cx="2034531" cy="707886"/>
          </a:xfrm>
          <a:prstGeom prst="rect">
            <a:avLst/>
          </a:prstGeom>
          <a:solidFill>
            <a:schemeClr val="tx1">
              <a:lumMod val="50000"/>
              <a:lumOff val="50000"/>
            </a:schemeClr>
          </a:solidFill>
          <a:ln>
            <a:solidFill>
              <a:schemeClr val="bg1"/>
            </a:solidFill>
          </a:ln>
        </p:spPr>
        <p:txBody>
          <a:bodyPr wrap="none" rtlCol="0">
            <a:spAutoFit/>
          </a:bodyPr>
          <a:lstStyle/>
          <a:p>
            <a:pPr algn="ctr"/>
            <a:r>
              <a:rPr lang="en-US" sz="2000" b="1" dirty="0" smtClean="0">
                <a:solidFill>
                  <a:prstClr val="white"/>
                </a:solidFill>
                <a:latin typeface="Arial" panose="020B0604020202020204" pitchFamily="34" charset="0"/>
                <a:cs typeface="Arial" panose="020B0604020202020204" pitchFamily="34" charset="0"/>
              </a:rPr>
              <a:t>Symantec</a:t>
            </a:r>
          </a:p>
          <a:p>
            <a:pPr algn="ctr"/>
            <a:r>
              <a:rPr lang="en-US" sz="2000" b="1" dirty="0" smtClean="0">
                <a:solidFill>
                  <a:prstClr val="white"/>
                </a:solidFill>
                <a:latin typeface="Arial" panose="020B0604020202020204" pitchFamily="34" charset="0"/>
                <a:cs typeface="Arial" panose="020B0604020202020204" pitchFamily="34" charset="0"/>
              </a:rPr>
              <a:t>Interoperability</a:t>
            </a:r>
            <a:endParaRPr lang="en-US" sz="2000" dirty="0">
              <a:solidFill>
                <a:prstClr val="black"/>
              </a:solidFill>
            </a:endParaRPr>
          </a:p>
        </p:txBody>
      </p:sp>
      <p:grpSp>
        <p:nvGrpSpPr>
          <p:cNvPr id="7" name="Group 6"/>
          <p:cNvGrpSpPr/>
          <p:nvPr/>
        </p:nvGrpSpPr>
        <p:grpSpPr>
          <a:xfrm>
            <a:off x="4572000" y="2590800"/>
            <a:ext cx="3758192" cy="2616200"/>
            <a:chOff x="1828800" y="1016000"/>
            <a:chExt cx="1970314" cy="1371600"/>
          </a:xfrm>
          <a:effectLst>
            <a:outerShdw blurRad="76200" dist="38100" dir="5400000" algn="t" rotWithShape="0">
              <a:prstClr val="black">
                <a:alpha val="78000"/>
              </a:prstClr>
            </a:outerShdw>
          </a:effectLst>
        </p:grpSpPr>
        <p:sp>
          <p:nvSpPr>
            <p:cNvPr id="10" name="Cloud Callout 9"/>
            <p:cNvSpPr/>
            <p:nvPr/>
          </p:nvSpPr>
          <p:spPr>
            <a:xfrm>
              <a:off x="1828800" y="1016000"/>
              <a:ext cx="1970314" cy="1371600"/>
            </a:xfrm>
            <a:prstGeom prst="cloudCallout">
              <a:avLst>
                <a:gd name="adj1" fmla="val -50760"/>
                <a:gd name="adj2" fmla="val 59192"/>
              </a:avLst>
            </a:prstGeom>
            <a:solidFill>
              <a:schemeClr val="bg1"/>
            </a:solidFill>
            <a:ln w="38100" cap="rnd">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pic>
          <p:nvPicPr>
            <p:cNvPr id="9" name="Picture 6" descr="https://upload.wikimedia.org/wikipedia/commons/thumb/a/a3/Light_bulb_(yellow)_icon.svg/600px-Light_bulb_(yellow)_icon.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19317" y="1107160"/>
              <a:ext cx="1189280" cy="1189280"/>
            </a:xfrm>
            <a:prstGeom prst="rect">
              <a:avLst/>
            </a:prstGeom>
            <a:noFill/>
            <a:effectLst>
              <a:outerShdw blurRad="76200" dist="38100" dir="5400000" algn="t" rotWithShape="0">
                <a:prstClr val="black">
                  <a:alpha val="86000"/>
                </a:prstClr>
              </a:outerShdw>
            </a:effectLst>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909530" y="2514601"/>
            <a:ext cx="2905336" cy="3829228"/>
            <a:chOff x="909530" y="2514601"/>
            <a:chExt cx="2905336" cy="3829228"/>
          </a:xfrm>
        </p:grpSpPr>
        <p:pic>
          <p:nvPicPr>
            <p:cNvPr id="11" name="Picture 6" descr="Spreadsheet, Excel, Table, Diagram, Calcu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530" y="2514601"/>
              <a:ext cx="2905336" cy="300120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344933" y="5635943"/>
              <a:ext cx="2034531" cy="707886"/>
            </a:xfrm>
            <a:prstGeom prst="rect">
              <a:avLst/>
            </a:prstGeom>
            <a:solidFill>
              <a:schemeClr val="tx1">
                <a:lumMod val="50000"/>
                <a:lumOff val="50000"/>
              </a:schemeClr>
            </a:solidFill>
            <a:ln>
              <a:solidFill>
                <a:schemeClr val="bg1"/>
              </a:solidFill>
            </a:ln>
          </p:spPr>
          <p:txBody>
            <a:bodyPr wrap="none" rtlCol="0">
              <a:spAutoFit/>
            </a:bodyPr>
            <a:lstStyle/>
            <a:p>
              <a:pPr algn="ctr"/>
              <a:r>
                <a:rPr lang="en-US" sz="2000" b="1" dirty="0" smtClean="0">
                  <a:solidFill>
                    <a:prstClr val="white"/>
                  </a:solidFill>
                  <a:latin typeface="Arial" panose="020B0604020202020204" pitchFamily="34" charset="0"/>
                  <a:cs typeface="Arial" panose="020B0604020202020204" pitchFamily="34" charset="0"/>
                </a:rPr>
                <a:t>Syntactic</a:t>
              </a:r>
            </a:p>
            <a:p>
              <a:pPr algn="ctr"/>
              <a:r>
                <a:rPr lang="en-US" sz="2000" b="1" dirty="0" smtClean="0">
                  <a:solidFill>
                    <a:prstClr val="white"/>
                  </a:solidFill>
                  <a:latin typeface="Arial" panose="020B0604020202020204" pitchFamily="34" charset="0"/>
                  <a:cs typeface="Arial" panose="020B0604020202020204" pitchFamily="34" charset="0"/>
                </a:rPr>
                <a:t>Interoperability</a:t>
              </a:r>
              <a:endParaRPr lang="en-US" sz="2000" dirty="0">
                <a:solidFill>
                  <a:prstClr val="black"/>
                </a:solidFill>
              </a:endParaRPr>
            </a:p>
          </p:txBody>
        </p:sp>
      </p:grpSp>
    </p:spTree>
    <p:extLst>
      <p:ext uri="{BB962C8B-B14F-4D97-AF65-F5344CB8AC3E}">
        <p14:creationId xmlns:p14="http://schemas.microsoft.com/office/powerpoint/2010/main" val="16166912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883" t="15837" r="15063" b="37137"/>
          <a:stretch/>
        </p:blipFill>
        <p:spPr bwMode="auto">
          <a:xfrm>
            <a:off x="-1" y="0"/>
            <a:ext cx="7620001" cy="2941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530" t="12345" r="15687" b="43682"/>
          <a:stretch/>
        </p:blipFill>
        <p:spPr bwMode="auto">
          <a:xfrm rot="21356008">
            <a:off x="213360" y="1996439"/>
            <a:ext cx="7086600" cy="2712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7158" t="14185" r="18418" b="41741"/>
          <a:stretch/>
        </p:blipFill>
        <p:spPr bwMode="auto">
          <a:xfrm>
            <a:off x="3154680" y="3977640"/>
            <a:ext cx="5715000" cy="2651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reeform 2"/>
          <p:cNvSpPr/>
          <p:nvPr/>
        </p:nvSpPr>
        <p:spPr>
          <a:xfrm>
            <a:off x="3870960" y="3749040"/>
            <a:ext cx="3535680" cy="762000"/>
          </a:xfrm>
          <a:custGeom>
            <a:avLst/>
            <a:gdLst>
              <a:gd name="connsiteX0" fmla="*/ 0 w 3535680"/>
              <a:gd name="connsiteY0" fmla="*/ 762000 h 762000"/>
              <a:gd name="connsiteX1" fmla="*/ 3535680 w 3535680"/>
              <a:gd name="connsiteY1" fmla="*/ 0 h 762000"/>
            </a:gdLst>
            <a:ahLst/>
            <a:cxnLst>
              <a:cxn ang="0">
                <a:pos x="connsiteX0" y="connsiteY0"/>
              </a:cxn>
              <a:cxn ang="0">
                <a:pos x="connsiteX1" y="connsiteY1"/>
              </a:cxn>
            </a:cxnLst>
            <a:rect l="l" t="t" r="r" b="b"/>
            <a:pathLst>
              <a:path w="3535680" h="762000">
                <a:moveTo>
                  <a:pt x="0" y="762000"/>
                </a:moveTo>
                <a:cubicBezTo>
                  <a:pt x="1209040" y="410210"/>
                  <a:pt x="2418080" y="58420"/>
                  <a:pt x="3535680" y="0"/>
                </a:cubicBezTo>
              </a:path>
            </a:pathLst>
          </a:custGeom>
          <a:noFill/>
          <a:ln w="76200" cap="rnd">
            <a:solidFill>
              <a:srgbClr val="FFC0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7494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left)">
                                      <p:cBhvr>
                                        <p:cTn id="7" dur="300"/>
                                        <p:tgtEl>
                                          <p:spTgt spid="10242"/>
                                        </p:tgtEl>
                                      </p:cBhvr>
                                    </p:animEffect>
                                  </p:childTnLst>
                                </p:cTn>
                              </p:par>
                            </p:childTnLst>
                          </p:cTn>
                        </p:par>
                        <p:par>
                          <p:cTn id="8" fill="hold">
                            <p:stCondLst>
                              <p:cond delay="300"/>
                            </p:stCondLst>
                            <p:childTnLst>
                              <p:par>
                                <p:cTn id="9" presetID="22" presetClass="entr" presetSubtype="8" fill="hold" nodeType="afterEffect">
                                  <p:stCondLst>
                                    <p:cond delay="0"/>
                                  </p:stCondLst>
                                  <p:childTnLst>
                                    <p:set>
                                      <p:cBhvr>
                                        <p:cTn id="10" dur="1" fill="hold">
                                          <p:stCondLst>
                                            <p:cond delay="0"/>
                                          </p:stCondLst>
                                        </p:cTn>
                                        <p:tgtEl>
                                          <p:spTgt spid="10243"/>
                                        </p:tgtEl>
                                        <p:attrNameLst>
                                          <p:attrName>style.visibility</p:attrName>
                                        </p:attrNameLst>
                                      </p:cBhvr>
                                      <p:to>
                                        <p:strVal val="visible"/>
                                      </p:to>
                                    </p:set>
                                    <p:animEffect transition="in" filter="wipe(left)">
                                      <p:cBhvr>
                                        <p:cTn id="11" dur="300"/>
                                        <p:tgtEl>
                                          <p:spTgt spid="10243"/>
                                        </p:tgtEl>
                                      </p:cBhvr>
                                    </p:animEffect>
                                  </p:childTnLst>
                                </p:cTn>
                              </p:par>
                            </p:childTnLst>
                          </p:cTn>
                        </p:par>
                        <p:par>
                          <p:cTn id="12" fill="hold">
                            <p:stCondLst>
                              <p:cond delay="600"/>
                            </p:stCondLst>
                            <p:childTnLst>
                              <p:par>
                                <p:cTn id="13" presetID="22" presetClass="entr" presetSubtype="8" fill="hold"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left)">
                                      <p:cBhvr>
                                        <p:cTn id="15" dur="300"/>
                                        <p:tgtEl>
                                          <p:spTgt spid="10244"/>
                                        </p:tgtEl>
                                      </p:cBhvr>
                                    </p:animEffect>
                                  </p:childTnLst>
                                </p:cTn>
                              </p:par>
                            </p:childTnLst>
                          </p:cTn>
                        </p:par>
                        <p:par>
                          <p:cTn id="16" fill="hold">
                            <p:stCondLst>
                              <p:cond delay="90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1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213" y="0"/>
            <a:ext cx="7267575" cy="531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17531" r="39467" b="59599"/>
          <a:stretch/>
        </p:blipFill>
        <p:spPr bwMode="auto">
          <a:xfrm>
            <a:off x="4036670" y="4614863"/>
            <a:ext cx="1562584" cy="906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6361" t="40763" r="8909" b="13313"/>
          <a:stretch/>
        </p:blipFill>
        <p:spPr bwMode="auto">
          <a:xfrm>
            <a:off x="3388488" y="5382229"/>
            <a:ext cx="3078868" cy="1030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2688852"/>
            <a:ext cx="3041650" cy="177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3375477"/>
            <a:ext cx="4011613" cy="177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2620" y="3863975"/>
            <a:ext cx="2773363" cy="177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4863" y="3262584"/>
            <a:ext cx="3005137" cy="177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Arc 27"/>
          <p:cNvSpPr/>
          <p:nvPr/>
        </p:nvSpPr>
        <p:spPr>
          <a:xfrm>
            <a:off x="420547" y="3198732"/>
            <a:ext cx="3160853" cy="2135268"/>
          </a:xfrm>
          <a:prstGeom prst="arc">
            <a:avLst>
              <a:gd name="adj1" fmla="val 11466081"/>
              <a:gd name="adj2" fmla="val 10956218"/>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Oval 28"/>
          <p:cNvSpPr/>
          <p:nvPr/>
        </p:nvSpPr>
        <p:spPr>
          <a:xfrm>
            <a:off x="5460529" y="2628584"/>
            <a:ext cx="3531071" cy="2070951"/>
          </a:xfrm>
          <a:prstGeom prst="ellipse">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p:cNvSpPr/>
          <p:nvPr/>
        </p:nvSpPr>
        <p:spPr>
          <a:xfrm>
            <a:off x="5460529" y="2631362"/>
            <a:ext cx="3531071" cy="2436631"/>
          </a:xfrm>
          <a:prstGeom prst="arc">
            <a:avLst>
              <a:gd name="adj1" fmla="val 16200000"/>
              <a:gd name="adj2" fmla="val 6924463"/>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Oval 30"/>
          <p:cNvSpPr/>
          <p:nvPr/>
        </p:nvSpPr>
        <p:spPr>
          <a:xfrm>
            <a:off x="3320267" y="4649589"/>
            <a:ext cx="3232933" cy="1744461"/>
          </a:xfrm>
          <a:prstGeom prst="ellipse">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p:cNvSpPr/>
          <p:nvPr/>
        </p:nvSpPr>
        <p:spPr>
          <a:xfrm>
            <a:off x="3171197" y="4646264"/>
            <a:ext cx="3531071" cy="2436631"/>
          </a:xfrm>
          <a:prstGeom prst="arc">
            <a:avLst>
              <a:gd name="adj1" fmla="val 16200000"/>
              <a:gd name="adj2" fmla="val 21343635"/>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Oval 32"/>
          <p:cNvSpPr/>
          <p:nvPr/>
        </p:nvSpPr>
        <p:spPr>
          <a:xfrm rot="21120202">
            <a:off x="3426553" y="4630831"/>
            <a:ext cx="3167978" cy="1770333"/>
          </a:xfrm>
          <a:prstGeom prst="ellipse">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Freeform 8"/>
          <p:cNvSpPr/>
          <p:nvPr/>
        </p:nvSpPr>
        <p:spPr>
          <a:xfrm>
            <a:off x="2338086" y="2650603"/>
            <a:ext cx="1018572" cy="833377"/>
          </a:xfrm>
          <a:custGeom>
            <a:avLst/>
            <a:gdLst>
              <a:gd name="connsiteX0" fmla="*/ 1018572 w 1018572"/>
              <a:gd name="connsiteY0" fmla="*/ 0 h 833377"/>
              <a:gd name="connsiteX1" fmla="*/ 0 w 1018572"/>
              <a:gd name="connsiteY1" fmla="*/ 833377 h 833377"/>
            </a:gdLst>
            <a:ahLst/>
            <a:cxnLst>
              <a:cxn ang="0">
                <a:pos x="connsiteX0" y="connsiteY0"/>
              </a:cxn>
              <a:cxn ang="0">
                <a:pos x="connsiteX1" y="connsiteY1"/>
              </a:cxn>
            </a:cxnLst>
            <a:rect l="l" t="t" r="r" b="b"/>
            <a:pathLst>
              <a:path w="1018572" h="833377">
                <a:moveTo>
                  <a:pt x="1018572" y="0"/>
                </a:moveTo>
                <a:cubicBezTo>
                  <a:pt x="617316" y="285509"/>
                  <a:pt x="216061" y="571018"/>
                  <a:pt x="0" y="833377"/>
                </a:cubicBezTo>
              </a:path>
            </a:pathLst>
          </a:custGeom>
          <a:ln w="38100" cap="rnd">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3" name="Freeform 12"/>
          <p:cNvSpPr/>
          <p:nvPr/>
        </p:nvSpPr>
        <p:spPr>
          <a:xfrm>
            <a:off x="4618299" y="3090441"/>
            <a:ext cx="393539" cy="1678329"/>
          </a:xfrm>
          <a:custGeom>
            <a:avLst/>
            <a:gdLst>
              <a:gd name="connsiteX0" fmla="*/ 0 w 393539"/>
              <a:gd name="connsiteY0" fmla="*/ 0 h 1678329"/>
              <a:gd name="connsiteX1" fmla="*/ 393539 w 393539"/>
              <a:gd name="connsiteY1" fmla="*/ 1678329 h 1678329"/>
            </a:gdLst>
            <a:ahLst/>
            <a:cxnLst>
              <a:cxn ang="0">
                <a:pos x="connsiteX0" y="connsiteY0"/>
              </a:cxn>
              <a:cxn ang="0">
                <a:pos x="connsiteX1" y="connsiteY1"/>
              </a:cxn>
            </a:cxnLst>
            <a:rect l="l" t="t" r="r" b="b"/>
            <a:pathLst>
              <a:path w="393539" h="1678329">
                <a:moveTo>
                  <a:pt x="0" y="0"/>
                </a:moveTo>
                <a:cubicBezTo>
                  <a:pt x="161081" y="579699"/>
                  <a:pt x="322162" y="1159398"/>
                  <a:pt x="393539" y="1678329"/>
                </a:cubicBezTo>
              </a:path>
            </a:pathLst>
          </a:custGeom>
          <a:noFill/>
          <a:ln w="38100" cap="rnd">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5590572" y="2847372"/>
            <a:ext cx="324091" cy="381965"/>
          </a:xfrm>
          <a:custGeom>
            <a:avLst/>
            <a:gdLst>
              <a:gd name="connsiteX0" fmla="*/ 0 w 324091"/>
              <a:gd name="connsiteY0" fmla="*/ 0 h 381965"/>
              <a:gd name="connsiteX1" fmla="*/ 324091 w 324091"/>
              <a:gd name="connsiteY1" fmla="*/ 381965 h 381965"/>
            </a:gdLst>
            <a:ahLst/>
            <a:cxnLst>
              <a:cxn ang="0">
                <a:pos x="connsiteX0" y="connsiteY0"/>
              </a:cxn>
              <a:cxn ang="0">
                <a:pos x="connsiteX1" y="connsiteY1"/>
              </a:cxn>
            </a:cxnLst>
            <a:rect l="l" t="t" r="r" b="b"/>
            <a:pathLst>
              <a:path w="324091" h="381965">
                <a:moveTo>
                  <a:pt x="0" y="0"/>
                </a:moveTo>
                <a:cubicBezTo>
                  <a:pt x="120569" y="150471"/>
                  <a:pt x="241139" y="300942"/>
                  <a:pt x="324091" y="381965"/>
                </a:cubicBezTo>
              </a:path>
            </a:pathLst>
          </a:custGeom>
          <a:noFill/>
          <a:ln w="38100" cap="rnd">
            <a:solidFill>
              <a:schemeClr val="bg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7312235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50"/>
                                        <p:tgtEl>
                                          <p:spTgt spid="9"/>
                                        </p:tgtEl>
                                      </p:cBhvr>
                                    </p:animEffect>
                                  </p:childTnLst>
                                </p:cTn>
                              </p:par>
                            </p:childTnLst>
                          </p:cTn>
                        </p:par>
                        <p:par>
                          <p:cTn id="8" fill="hold">
                            <p:stCondLst>
                              <p:cond delay="150"/>
                            </p:stCondLst>
                            <p:childTnLst>
                              <p:par>
                                <p:cTn id="9" presetID="21" presetClass="entr" presetSubtype="1"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heel(1)">
                                      <p:cBhvr>
                                        <p:cTn id="11" dur="250"/>
                                        <p:tgtEl>
                                          <p:spTgt spid="28"/>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1035"/>
                                        </p:tgtEl>
                                        <p:attrNameLst>
                                          <p:attrName>style.visibility</p:attrName>
                                        </p:attrNameLst>
                                      </p:cBhvr>
                                      <p:to>
                                        <p:strVal val="visible"/>
                                      </p:to>
                                    </p:set>
                                    <p:animEffect transition="in" filter="wipe(left)">
                                      <p:cBhvr>
                                        <p:cTn id="15" dur="150"/>
                                        <p:tgtEl>
                                          <p:spTgt spid="1035"/>
                                        </p:tgtEl>
                                      </p:cBhvr>
                                    </p:animEffect>
                                  </p:childTnLst>
                                </p:cTn>
                              </p:par>
                            </p:childTnLst>
                          </p:cTn>
                        </p:par>
                        <p:par>
                          <p:cTn id="16" fill="hold">
                            <p:stCondLst>
                              <p:cond delay="550"/>
                            </p:stCondLst>
                            <p:childTnLst>
                              <p:par>
                                <p:cTn id="17" presetID="22" presetClass="entr" presetSubtype="8" fill="hold" nodeType="afterEffect">
                                  <p:stCondLst>
                                    <p:cond delay="0"/>
                                  </p:stCondLst>
                                  <p:childTnLst>
                                    <p:set>
                                      <p:cBhvr>
                                        <p:cTn id="18" dur="1" fill="hold">
                                          <p:stCondLst>
                                            <p:cond delay="0"/>
                                          </p:stCondLst>
                                        </p:cTn>
                                        <p:tgtEl>
                                          <p:spTgt spid="1034"/>
                                        </p:tgtEl>
                                        <p:attrNameLst>
                                          <p:attrName>style.visibility</p:attrName>
                                        </p:attrNameLst>
                                      </p:cBhvr>
                                      <p:to>
                                        <p:strVal val="visible"/>
                                      </p:to>
                                    </p:set>
                                    <p:animEffect transition="in" filter="wipe(left)">
                                      <p:cBhvr>
                                        <p:cTn id="19" dur="150"/>
                                        <p:tgtEl>
                                          <p:spTgt spid="103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up)">
                                      <p:cBhvr>
                                        <p:cTn id="24" dur="150"/>
                                        <p:tgtEl>
                                          <p:spTgt spid="17"/>
                                        </p:tgtEl>
                                      </p:cBhvr>
                                    </p:animEffect>
                                  </p:childTnLst>
                                </p:cTn>
                              </p:par>
                            </p:childTnLst>
                          </p:cTn>
                        </p:par>
                        <p:par>
                          <p:cTn id="25" fill="hold">
                            <p:stCondLst>
                              <p:cond delay="150"/>
                            </p:stCondLst>
                            <p:childTnLst>
                              <p:par>
                                <p:cTn id="26" presetID="21" presetClass="entr" presetSubtype="1"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heel(1)">
                                      <p:cBhvr>
                                        <p:cTn id="28" dur="250"/>
                                        <p:tgtEl>
                                          <p:spTgt spid="29"/>
                                        </p:tgtEl>
                                      </p:cBhvr>
                                    </p:animEffect>
                                  </p:childTnLst>
                                </p:cTn>
                              </p:par>
                            </p:childTnLst>
                          </p:cTn>
                        </p:par>
                        <p:par>
                          <p:cTn id="29" fill="hold">
                            <p:stCondLst>
                              <p:cond delay="400"/>
                            </p:stCondLst>
                            <p:childTnLst>
                              <p:par>
                                <p:cTn id="30" presetID="21" presetClass="entr" presetSubtype="1"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heel(1)">
                                      <p:cBhvr>
                                        <p:cTn id="32" dur="150"/>
                                        <p:tgtEl>
                                          <p:spTgt spid="30"/>
                                        </p:tgtEl>
                                      </p:cBhvr>
                                    </p:animEffect>
                                  </p:childTnLst>
                                </p:cTn>
                              </p:par>
                            </p:childTnLst>
                          </p:cTn>
                        </p:par>
                        <p:par>
                          <p:cTn id="33" fill="hold">
                            <p:stCondLst>
                              <p:cond delay="550"/>
                            </p:stCondLst>
                            <p:childTnLst>
                              <p:par>
                                <p:cTn id="34" presetID="22" presetClass="entr" presetSubtype="8" fill="hold" nodeType="afterEffect">
                                  <p:stCondLst>
                                    <p:cond delay="0"/>
                                  </p:stCondLst>
                                  <p:childTnLst>
                                    <p:set>
                                      <p:cBhvr>
                                        <p:cTn id="35" dur="1" fill="hold">
                                          <p:stCondLst>
                                            <p:cond delay="0"/>
                                          </p:stCondLst>
                                        </p:cTn>
                                        <p:tgtEl>
                                          <p:spTgt spid="1032"/>
                                        </p:tgtEl>
                                        <p:attrNameLst>
                                          <p:attrName>style.visibility</p:attrName>
                                        </p:attrNameLst>
                                      </p:cBhvr>
                                      <p:to>
                                        <p:strVal val="visible"/>
                                      </p:to>
                                    </p:set>
                                    <p:animEffect transition="in" filter="wipe(left)">
                                      <p:cBhvr>
                                        <p:cTn id="36" dur="150"/>
                                        <p:tgtEl>
                                          <p:spTgt spid="1032"/>
                                        </p:tgtEl>
                                      </p:cBhvr>
                                    </p:animEffect>
                                  </p:childTnLst>
                                </p:cTn>
                              </p:par>
                            </p:childTnLst>
                          </p:cTn>
                        </p:par>
                        <p:par>
                          <p:cTn id="37" fill="hold">
                            <p:stCondLst>
                              <p:cond delay="700"/>
                            </p:stCondLst>
                            <p:childTnLst>
                              <p:par>
                                <p:cTn id="38" presetID="22" presetClass="entr" presetSubtype="8" fill="hold" nodeType="afterEffect">
                                  <p:stCondLst>
                                    <p:cond delay="0"/>
                                  </p:stCondLst>
                                  <p:childTnLst>
                                    <p:set>
                                      <p:cBhvr>
                                        <p:cTn id="39" dur="1" fill="hold">
                                          <p:stCondLst>
                                            <p:cond delay="0"/>
                                          </p:stCondLst>
                                        </p:cTn>
                                        <p:tgtEl>
                                          <p:spTgt spid="1033"/>
                                        </p:tgtEl>
                                        <p:attrNameLst>
                                          <p:attrName>style.visibility</p:attrName>
                                        </p:attrNameLst>
                                      </p:cBhvr>
                                      <p:to>
                                        <p:strVal val="visible"/>
                                      </p:to>
                                    </p:set>
                                    <p:animEffect transition="in" filter="wipe(left)">
                                      <p:cBhvr>
                                        <p:cTn id="40" dur="150"/>
                                        <p:tgtEl>
                                          <p:spTgt spid="103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150"/>
                                        <p:tgtEl>
                                          <p:spTgt spid="13"/>
                                        </p:tgtEl>
                                      </p:cBhvr>
                                    </p:animEffect>
                                  </p:childTnLst>
                                </p:cTn>
                              </p:par>
                            </p:childTnLst>
                          </p:cTn>
                        </p:par>
                        <p:par>
                          <p:cTn id="46" fill="hold">
                            <p:stCondLst>
                              <p:cond delay="150"/>
                            </p:stCondLst>
                            <p:childTnLst>
                              <p:par>
                                <p:cTn id="47" presetID="21" presetClass="entr" presetSubtype="1" fill="hold" grpId="0"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heel(1)">
                                      <p:cBhvr>
                                        <p:cTn id="49" dur="250"/>
                                        <p:tgtEl>
                                          <p:spTgt spid="33"/>
                                        </p:tgtEl>
                                      </p:cBhvr>
                                    </p:animEffect>
                                  </p:childTnLst>
                                </p:cTn>
                              </p:par>
                            </p:childTnLst>
                          </p:cTn>
                        </p:par>
                        <p:par>
                          <p:cTn id="50" fill="hold">
                            <p:stCondLst>
                              <p:cond delay="400"/>
                            </p:stCondLst>
                            <p:childTnLst>
                              <p:par>
                                <p:cTn id="51" presetID="21" presetClass="entr" presetSubtype="1"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heel(1)">
                                      <p:cBhvr>
                                        <p:cTn id="53" dur="250"/>
                                        <p:tgtEl>
                                          <p:spTgt spid="31"/>
                                        </p:tgtEl>
                                      </p:cBhvr>
                                    </p:animEffect>
                                  </p:childTnLst>
                                </p:cTn>
                              </p:par>
                            </p:childTnLst>
                          </p:cTn>
                        </p:par>
                        <p:par>
                          <p:cTn id="54" fill="hold">
                            <p:stCondLst>
                              <p:cond delay="650"/>
                            </p:stCondLst>
                            <p:childTnLst>
                              <p:par>
                                <p:cTn id="55" presetID="21" presetClass="entr" presetSubtype="1" fill="hold" grpId="0" nodeType="after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heel(1)">
                                      <p:cBhvr>
                                        <p:cTn id="57" dur="150"/>
                                        <p:tgtEl>
                                          <p:spTgt spid="32"/>
                                        </p:tgtEl>
                                      </p:cBhvr>
                                    </p:animEffect>
                                  </p:childTnLst>
                                </p:cTn>
                              </p:par>
                            </p:childTnLst>
                          </p:cTn>
                        </p:par>
                        <p:par>
                          <p:cTn id="58" fill="hold">
                            <p:stCondLst>
                              <p:cond delay="800"/>
                            </p:stCondLst>
                            <p:childTnLst>
                              <p:par>
                                <p:cTn id="59" presetID="22" presetClass="entr" presetSubtype="8" fill="hold" nodeType="afterEffect">
                                  <p:stCondLst>
                                    <p:cond delay="0"/>
                                  </p:stCondLst>
                                  <p:childTnLst>
                                    <p:set>
                                      <p:cBhvr>
                                        <p:cTn id="60" dur="1" fill="hold">
                                          <p:stCondLst>
                                            <p:cond delay="0"/>
                                          </p:stCondLst>
                                        </p:cTn>
                                        <p:tgtEl>
                                          <p:spTgt spid="1030"/>
                                        </p:tgtEl>
                                        <p:attrNameLst>
                                          <p:attrName>style.visibility</p:attrName>
                                        </p:attrNameLst>
                                      </p:cBhvr>
                                      <p:to>
                                        <p:strVal val="visible"/>
                                      </p:to>
                                    </p:set>
                                    <p:animEffect transition="in" filter="wipe(left)">
                                      <p:cBhvr>
                                        <p:cTn id="61" dur="150"/>
                                        <p:tgtEl>
                                          <p:spTgt spid="1030"/>
                                        </p:tgtEl>
                                      </p:cBhvr>
                                    </p:animEffect>
                                  </p:childTnLst>
                                </p:cTn>
                              </p:par>
                            </p:childTnLst>
                          </p:cTn>
                        </p:par>
                        <p:par>
                          <p:cTn id="62" fill="hold">
                            <p:stCondLst>
                              <p:cond delay="950"/>
                            </p:stCondLst>
                            <p:childTnLst>
                              <p:par>
                                <p:cTn id="63" presetID="22" presetClass="entr" presetSubtype="8" fill="hold"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left)">
                                      <p:cBhvr>
                                        <p:cTn id="65" dur="1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9" grpId="0" animBg="1"/>
      <p:bldP spid="13"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22465">
            <a:off x="-637223" y="0"/>
            <a:ext cx="8424863" cy="445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66490">
            <a:off x="244677" y="1606273"/>
            <a:ext cx="9345613" cy="445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038600" y="5334000"/>
            <a:ext cx="4623382" cy="1015663"/>
          </a:xfrm>
          <a:prstGeom prst="rect">
            <a:avLst/>
          </a:prstGeom>
          <a:noFill/>
        </p:spPr>
        <p:txBody>
          <a:bodyPr wrap="none" rtlCol="0">
            <a:spAutoFit/>
          </a:bodyPr>
          <a:lstStyle/>
          <a:p>
            <a:r>
              <a:rPr lang="en-US" sz="6000" spc="300" dirty="0" smtClean="0">
                <a:solidFill>
                  <a:schemeClr val="tx1">
                    <a:lumMod val="50000"/>
                    <a:lumOff val="50000"/>
                  </a:schemeClr>
                </a:solidFill>
                <a:latin typeface="Arial" panose="020B0604020202020204" pitchFamily="34" charset="0"/>
                <a:cs typeface="Arial" panose="020B0604020202020204" pitchFamily="34" charset="0"/>
              </a:rPr>
              <a:t>(the basics)</a:t>
            </a:r>
            <a:endParaRPr lang="en-US" sz="6000" spc="30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7660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
                                        <p:tgtEl>
                                          <p:spTgt spid="3"/>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11267"/>
                                        </p:tgtEl>
                                        <p:attrNameLst>
                                          <p:attrName>style.visibility</p:attrName>
                                        </p:attrNameLst>
                                      </p:cBhvr>
                                      <p:to>
                                        <p:strVal val="visible"/>
                                      </p:to>
                                    </p:set>
                                    <p:animEffect transition="in" filter="wipe(left)">
                                      <p:cBhvr>
                                        <p:cTn id="11" dur="200"/>
                                        <p:tgtEl>
                                          <p:spTgt spid="11267"/>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228600" y="1981200"/>
            <a:ext cx="7002440" cy="2135465"/>
          </a:xfrm>
          <a:prstGeom prst="roundRect">
            <a:avLst>
              <a:gd name="adj" fmla="val 7325"/>
            </a:avLst>
          </a:prstGeom>
          <a:solidFill>
            <a:srgbClr val="333333"/>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52" name="Flowchart: Manual Operation 37"/>
          <p:cNvSpPr/>
          <p:nvPr/>
        </p:nvSpPr>
        <p:spPr>
          <a:xfrm rot="10800000">
            <a:off x="2366793" y="1485777"/>
            <a:ext cx="2587232" cy="177005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191"/>
              <a:gd name="connsiteX1" fmla="*/ 10000 w 10000"/>
              <a:gd name="connsiteY1" fmla="*/ 0 h 10191"/>
              <a:gd name="connsiteX2" fmla="*/ 5581 w 10000"/>
              <a:gd name="connsiteY2" fmla="*/ 10191 h 10191"/>
              <a:gd name="connsiteX3" fmla="*/ 2000 w 10000"/>
              <a:gd name="connsiteY3" fmla="*/ 10000 h 10191"/>
              <a:gd name="connsiteX4" fmla="*/ 0 w 10000"/>
              <a:gd name="connsiteY4" fmla="*/ 0 h 10191"/>
              <a:gd name="connsiteX0" fmla="*/ 0 w 11138"/>
              <a:gd name="connsiteY0" fmla="*/ 64 h 10255"/>
              <a:gd name="connsiteX1" fmla="*/ 11138 w 11138"/>
              <a:gd name="connsiteY1" fmla="*/ 0 h 10255"/>
              <a:gd name="connsiteX2" fmla="*/ 5581 w 11138"/>
              <a:gd name="connsiteY2" fmla="*/ 10255 h 10255"/>
              <a:gd name="connsiteX3" fmla="*/ 2000 w 11138"/>
              <a:gd name="connsiteY3" fmla="*/ 10064 h 10255"/>
              <a:gd name="connsiteX4" fmla="*/ 0 w 11138"/>
              <a:gd name="connsiteY4" fmla="*/ 64 h 10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38" h="10255">
                <a:moveTo>
                  <a:pt x="0" y="64"/>
                </a:moveTo>
                <a:lnTo>
                  <a:pt x="11138" y="0"/>
                </a:lnTo>
                <a:lnTo>
                  <a:pt x="5581" y="10255"/>
                </a:lnTo>
                <a:lnTo>
                  <a:pt x="2000" y="10064"/>
                </a:lnTo>
                <a:lnTo>
                  <a:pt x="0" y="64"/>
                </a:lnTo>
                <a:close/>
              </a:path>
            </a:pathLst>
          </a:custGeom>
          <a:gradFill flip="none" rotWithShape="1">
            <a:gsLst>
              <a:gs pos="0">
                <a:srgbClr val="CCCCFF">
                  <a:shade val="30000"/>
                  <a:satMod val="115000"/>
                </a:srgbClr>
              </a:gs>
              <a:gs pos="50000">
                <a:srgbClr val="CCCCFF">
                  <a:shade val="67500"/>
                  <a:satMod val="115000"/>
                </a:srgbClr>
              </a:gs>
              <a:gs pos="100000">
                <a:srgbClr val="CCCCF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1" spcCol="0" rtlCol="0" fromWordArt="0" anchor="ctr" anchorCtr="0" forceAA="0" compatLnSpc="1">
            <a:prstTxWarp prst="textNoShape">
              <a:avLst/>
            </a:prstTxWarp>
            <a:noAutofit/>
          </a:bodyPr>
          <a:lstStyle/>
          <a:p>
            <a:pPr algn="ctr"/>
            <a:endParaRPr lang="en-US">
              <a:solidFill>
                <a:prstClr val="black"/>
              </a:solidFill>
            </a:endParaRPr>
          </a:p>
        </p:txBody>
      </p:sp>
      <p:sp>
        <p:nvSpPr>
          <p:cNvPr id="5" name="Rectangle 4"/>
          <p:cNvSpPr/>
          <p:nvPr/>
        </p:nvSpPr>
        <p:spPr>
          <a:xfrm>
            <a:off x="381000" y="2286000"/>
            <a:ext cx="1752600" cy="764754"/>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Learning Record Provider</a:t>
            </a:r>
          </a:p>
        </p:txBody>
      </p:sp>
      <p:sp>
        <p:nvSpPr>
          <p:cNvPr id="4" name="Flowchart: Magnetic Disk 3"/>
          <p:cNvSpPr/>
          <p:nvPr/>
        </p:nvSpPr>
        <p:spPr>
          <a:xfrm>
            <a:off x="5486400" y="2286000"/>
            <a:ext cx="1592239" cy="1600200"/>
          </a:xfrm>
          <a:prstGeom prst="flowChartMagneticDisk">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r>
              <a:rPr lang="en-US" dirty="0" smtClean="0">
                <a:solidFill>
                  <a:prstClr val="black"/>
                </a:solidFill>
              </a:rPr>
              <a:t>Learning Record Store (</a:t>
            </a:r>
            <a:r>
              <a:rPr lang="en-US" sz="2400" b="1" dirty="0" err="1" smtClean="0">
                <a:solidFill>
                  <a:prstClr val="black"/>
                </a:solidFill>
              </a:rPr>
              <a:t>LRS</a:t>
            </a:r>
            <a:r>
              <a:rPr lang="en-US" dirty="0" smtClean="0">
                <a:solidFill>
                  <a:prstClr val="black"/>
                </a:solidFill>
              </a:rPr>
              <a:t>)</a:t>
            </a:r>
            <a:endParaRPr lang="en-US" dirty="0">
              <a:solidFill>
                <a:prstClr val="black"/>
              </a:solidFill>
            </a:endParaRPr>
          </a:p>
        </p:txBody>
      </p:sp>
      <p:sp>
        <p:nvSpPr>
          <p:cNvPr id="11" name="Rectangle 10"/>
          <p:cNvSpPr/>
          <p:nvPr/>
        </p:nvSpPr>
        <p:spPr>
          <a:xfrm>
            <a:off x="381000" y="3124200"/>
            <a:ext cx="1752600" cy="764754"/>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Learning Record Consumer</a:t>
            </a:r>
          </a:p>
        </p:txBody>
      </p:sp>
      <p:sp>
        <p:nvSpPr>
          <p:cNvPr id="39" name="Flowchart: Magnetic Disk 38"/>
          <p:cNvSpPr/>
          <p:nvPr/>
        </p:nvSpPr>
        <p:spPr>
          <a:xfrm>
            <a:off x="7856646" y="1238480"/>
            <a:ext cx="1058754" cy="1064046"/>
          </a:xfrm>
          <a:prstGeom prst="flowChartMagneticDisk">
            <a:avLst/>
          </a:prstGeom>
          <a:solidFill>
            <a:srgbClr val="CCE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r>
              <a:rPr lang="en-US" sz="2400" dirty="0" smtClean="0">
                <a:solidFill>
                  <a:prstClr val="black"/>
                </a:solidFill>
              </a:rPr>
              <a:t>LRS</a:t>
            </a:r>
            <a:r>
              <a:rPr lang="en-US" sz="2400" baseline="30000" dirty="0" smtClean="0">
                <a:solidFill>
                  <a:prstClr val="black"/>
                </a:solidFill>
              </a:rPr>
              <a:t>2</a:t>
            </a:r>
            <a:endParaRPr lang="en-US" sz="2400" baseline="30000" dirty="0">
              <a:solidFill>
                <a:prstClr val="black"/>
              </a:solidFill>
            </a:endParaRPr>
          </a:p>
        </p:txBody>
      </p:sp>
      <p:sp>
        <p:nvSpPr>
          <p:cNvPr id="40" name="Flowchart: Magnetic Disk 39"/>
          <p:cNvSpPr/>
          <p:nvPr/>
        </p:nvSpPr>
        <p:spPr>
          <a:xfrm>
            <a:off x="7856646" y="2560503"/>
            <a:ext cx="1058754" cy="1064046"/>
          </a:xfrm>
          <a:prstGeom prst="flowChartMagneticDisk">
            <a:avLst/>
          </a:prstGeom>
          <a:solidFill>
            <a:srgbClr val="ABC3D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r>
              <a:rPr lang="en-US" sz="2400" dirty="0" smtClean="0">
                <a:solidFill>
                  <a:prstClr val="black"/>
                </a:solidFill>
              </a:rPr>
              <a:t>LRS</a:t>
            </a:r>
            <a:r>
              <a:rPr lang="en-US" sz="2400" baseline="30000" dirty="0" smtClean="0">
                <a:solidFill>
                  <a:prstClr val="black"/>
                </a:solidFill>
              </a:rPr>
              <a:t>3</a:t>
            </a:r>
            <a:endParaRPr lang="en-US" sz="2400" baseline="30000" dirty="0">
              <a:solidFill>
                <a:prstClr val="black"/>
              </a:solidFill>
            </a:endParaRPr>
          </a:p>
        </p:txBody>
      </p:sp>
      <p:sp>
        <p:nvSpPr>
          <p:cNvPr id="41" name="Flowchart: Magnetic Disk 40"/>
          <p:cNvSpPr/>
          <p:nvPr/>
        </p:nvSpPr>
        <p:spPr>
          <a:xfrm>
            <a:off x="7856646" y="3888954"/>
            <a:ext cx="1058754" cy="1064046"/>
          </a:xfrm>
          <a:prstGeom prst="flowChartMagneticDisk">
            <a:avLst/>
          </a:prstGeom>
          <a:solidFill>
            <a:srgbClr val="99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r>
              <a:rPr lang="en-US" sz="2400" dirty="0" smtClean="0">
                <a:solidFill>
                  <a:prstClr val="black"/>
                </a:solidFill>
              </a:rPr>
              <a:t>LRS</a:t>
            </a:r>
            <a:r>
              <a:rPr lang="en-US" sz="2400" baseline="30000" dirty="0" smtClean="0">
                <a:solidFill>
                  <a:prstClr val="black"/>
                </a:solidFill>
              </a:rPr>
              <a:t>4</a:t>
            </a:r>
            <a:endParaRPr lang="en-US" sz="2400" baseline="30000" dirty="0">
              <a:solidFill>
                <a:prstClr val="black"/>
              </a:solidFill>
            </a:endParaRPr>
          </a:p>
        </p:txBody>
      </p:sp>
      <p:pic>
        <p:nvPicPr>
          <p:cNvPr id="1027" name="Picture 3"/>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2190132" y="3305922"/>
            <a:ext cx="3242102" cy="85202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2280097" y="3317857"/>
            <a:ext cx="2984406" cy="5026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7231040" y="1770502"/>
            <a:ext cx="625607" cy="2650476"/>
            <a:chOff x="7231040" y="1770502"/>
            <a:chExt cx="625607" cy="2650476"/>
          </a:xfrm>
        </p:grpSpPr>
        <p:cxnSp>
          <p:nvCxnSpPr>
            <p:cNvPr id="48" name="Curved Connector 47"/>
            <p:cNvCxnSpPr>
              <a:stCxn id="39" idx="2"/>
            </p:cNvCxnSpPr>
            <p:nvPr/>
          </p:nvCxnSpPr>
          <p:spPr>
            <a:xfrm rot="10800000" flipV="1">
              <a:off x="7231040" y="1770502"/>
              <a:ext cx="625607" cy="1315597"/>
            </a:xfrm>
            <a:prstGeom prst="curvedConnector3">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40" idx="2"/>
            </p:cNvCxnSpPr>
            <p:nvPr/>
          </p:nvCxnSpPr>
          <p:spPr>
            <a:xfrm rot="10800000">
              <a:off x="7231040" y="3086100"/>
              <a:ext cx="625607" cy="6426"/>
            </a:xfrm>
            <a:prstGeom prst="curvedConnector3">
              <a:avLst>
                <a:gd name="adj1" fmla="val 50000"/>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41" idx="2"/>
            </p:cNvCxnSpPr>
            <p:nvPr/>
          </p:nvCxnSpPr>
          <p:spPr>
            <a:xfrm rot="10800000">
              <a:off x="7231040" y="3086101"/>
              <a:ext cx="625607" cy="1334877"/>
            </a:xfrm>
            <a:prstGeom prst="curvedConnector3">
              <a:avLst>
                <a:gd name="adj1" fmla="val 50000"/>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72" name="Flowchart: Magnetic Disk 71"/>
          <p:cNvSpPr/>
          <p:nvPr/>
        </p:nvSpPr>
        <p:spPr>
          <a:xfrm>
            <a:off x="5486400" y="304800"/>
            <a:ext cx="1592239" cy="1818702"/>
          </a:xfrm>
          <a:prstGeom prst="flowChartMagneticDisk">
            <a:avLst/>
          </a:prstGeom>
          <a:solidFill>
            <a:schemeClr val="tx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r>
              <a:rPr lang="en-US" dirty="0" smtClean="0">
                <a:solidFill>
                  <a:prstClr val="black"/>
                </a:solidFill>
              </a:rPr>
              <a:t>Learning </a:t>
            </a:r>
            <a:r>
              <a:rPr lang="en-US" dirty="0" err="1" smtClean="0">
                <a:solidFill>
                  <a:prstClr val="black"/>
                </a:solidFill>
              </a:rPr>
              <a:t>Mgmt</a:t>
            </a:r>
            <a:r>
              <a:rPr lang="en-US" dirty="0" smtClean="0">
                <a:solidFill>
                  <a:prstClr val="black"/>
                </a:solidFill>
              </a:rPr>
              <a:t> System (</a:t>
            </a:r>
            <a:r>
              <a:rPr lang="en-US" sz="2400" b="1" dirty="0" err="1" smtClean="0">
                <a:solidFill>
                  <a:prstClr val="black"/>
                </a:solidFill>
              </a:rPr>
              <a:t>LMS</a:t>
            </a:r>
            <a:r>
              <a:rPr lang="en-US" dirty="0" smtClean="0">
                <a:solidFill>
                  <a:prstClr val="black"/>
                </a:solidFill>
              </a:rPr>
              <a:t>)</a:t>
            </a:r>
            <a:endParaRPr lang="en-US" dirty="0">
              <a:solidFill>
                <a:prstClr val="black"/>
              </a:solidFill>
            </a:endParaRPr>
          </a:p>
        </p:txBody>
      </p:sp>
      <p:cxnSp>
        <p:nvCxnSpPr>
          <p:cNvPr id="1033" name="Straight Connector 1032"/>
          <p:cNvCxnSpPr>
            <a:stCxn id="72" idx="3"/>
          </p:cNvCxnSpPr>
          <p:nvPr/>
        </p:nvCxnSpPr>
        <p:spPr>
          <a:xfrm>
            <a:off x="6282520" y="2123502"/>
            <a:ext cx="0" cy="437001"/>
          </a:xfrm>
          <a:prstGeom prst="line">
            <a:avLst/>
          </a:prstGeom>
          <a:ln w="57150" cap="rnd">
            <a:solidFill>
              <a:schemeClr val="tx1"/>
            </a:solidFill>
            <a:headEnd type="triangle" w="med" len="med"/>
            <a:tailEnd type="triangle" w="med" len="med"/>
          </a:ln>
          <a:effectLst>
            <a:glow rad="101600">
              <a:schemeClr val="bg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133600" y="3298118"/>
            <a:ext cx="3359727" cy="0"/>
          </a:xfrm>
          <a:prstGeom prst="line">
            <a:avLst/>
          </a:prstGeom>
          <a:ln w="57150" cap="rnd">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133600" y="2901511"/>
            <a:ext cx="3359727" cy="0"/>
          </a:xfrm>
          <a:prstGeom prst="line">
            <a:avLst/>
          </a:prstGeom>
          <a:ln w="57150" cap="rnd">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3683254" y="4226255"/>
            <a:ext cx="1909173" cy="1063413"/>
            <a:chOff x="2736106" y="3959328"/>
            <a:chExt cx="1909173" cy="1063413"/>
          </a:xfrm>
          <a:solidFill>
            <a:schemeClr val="tx1"/>
          </a:solidFill>
          <a:effectLst>
            <a:outerShdw blurRad="50800" dist="38100" dir="2700000" algn="tl" rotWithShape="0">
              <a:prstClr val="black">
                <a:alpha val="40000"/>
              </a:prstClr>
            </a:outerShdw>
          </a:effectLst>
        </p:grpSpPr>
        <p:sp>
          <p:nvSpPr>
            <p:cNvPr id="58" name="TextBox 57"/>
            <p:cNvSpPr txBox="1"/>
            <p:nvPr/>
          </p:nvSpPr>
          <p:spPr>
            <a:xfrm>
              <a:off x="3314674" y="4314855"/>
              <a:ext cx="1330605" cy="707886"/>
            </a:xfrm>
            <a:prstGeom prst="rect">
              <a:avLst/>
            </a:prstGeom>
            <a:grpFill/>
            <a:ln w="19050">
              <a:solidFill>
                <a:schemeClr val="tx1"/>
              </a:solidFill>
            </a:ln>
          </p:spPr>
          <p:txBody>
            <a:bodyPr wrap="square" rtlCol="0">
              <a:spAutoFit/>
            </a:bodyPr>
            <a:lstStyle/>
            <a:p>
              <a:pPr algn="ctr"/>
              <a:r>
                <a:rPr lang="en-US" sz="2000" b="1" dirty="0" err="1" smtClean="0">
                  <a:solidFill>
                    <a:prstClr val="black"/>
                  </a:solidFill>
                </a:rPr>
                <a:t>xAPI</a:t>
              </a:r>
              <a:r>
                <a:rPr lang="en-US" sz="2000" b="1" dirty="0" smtClean="0">
                  <a:solidFill>
                    <a:prstClr val="black"/>
                  </a:solidFill>
                </a:rPr>
                <a:t> Statement</a:t>
              </a:r>
              <a:endParaRPr lang="en-US" b="1" dirty="0">
                <a:solidFill>
                  <a:prstClr val="black"/>
                </a:solidFill>
              </a:endParaRPr>
            </a:p>
          </p:txBody>
        </p:sp>
        <p:cxnSp>
          <p:nvCxnSpPr>
            <p:cNvPr id="60" name="Curved Connector 59"/>
            <p:cNvCxnSpPr>
              <a:stCxn id="58" idx="1"/>
            </p:cNvCxnSpPr>
            <p:nvPr/>
          </p:nvCxnSpPr>
          <p:spPr>
            <a:xfrm rot="10800000">
              <a:off x="2736106" y="3959328"/>
              <a:ext cx="578568" cy="709471"/>
            </a:xfrm>
            <a:prstGeom prst="curvedConnector2">
              <a:avLst/>
            </a:prstGeom>
            <a:grpFill/>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4098" name="Picture 2" descr="https://upload.wikimedia.org/wikipedia/commons/b/b2/2011_Featured_Content_Graph_2.0_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4470995"/>
            <a:ext cx="2561106" cy="163316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5" descr="C:\Users\sae\Desktop\BAA_GraphicBackgroun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333496">
            <a:off x="356325" y="991582"/>
            <a:ext cx="957672" cy="141093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9" name="Picture 2" descr="Iphone, Cellphone, Smartphone, Mobile, Cell, Scree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11361" y="1510160"/>
            <a:ext cx="746912" cy="7617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https://pixabay.com/static/uploads/photo/2013/07/13/11/41/computer-158474_640.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89472" y="241590"/>
            <a:ext cx="1355443" cy="164607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1" name="Picture 8" descr="https://upload.wikimedia.org/wikipedia/commons/b/b2/Meta_2.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44915" y="513869"/>
            <a:ext cx="1523066" cy="110152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3" name="Folded Corner 52"/>
          <p:cNvSpPr/>
          <p:nvPr/>
        </p:nvSpPr>
        <p:spPr>
          <a:xfrm rot="687786">
            <a:off x="3601335" y="434262"/>
            <a:ext cx="1143000" cy="1447800"/>
          </a:xfrm>
          <a:prstGeom prst="foldedCorner">
            <a:avLst>
              <a:gd name="adj" fmla="val 19559"/>
            </a:avLst>
          </a:prstGeom>
          <a:gradFill flip="none" rotWithShape="1">
            <a:gsLst>
              <a:gs pos="0">
                <a:schemeClr val="tx1">
                  <a:lumMod val="75000"/>
                  <a:tint val="66000"/>
                  <a:satMod val="160000"/>
                </a:schemeClr>
              </a:gs>
              <a:gs pos="50000">
                <a:schemeClr val="tx1">
                  <a:lumMod val="75000"/>
                  <a:tint val="44500"/>
                  <a:satMod val="160000"/>
                </a:schemeClr>
              </a:gs>
              <a:gs pos="100000">
                <a:schemeClr val="tx1">
                  <a:lumMod val="75000"/>
                  <a:tint val="23500"/>
                  <a:satMod val="160000"/>
                </a:schemeClr>
              </a:gs>
            </a:gsLst>
            <a:lin ang="135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prstClr val="black"/>
                </a:solidFill>
              </a:rPr>
              <a:t>xAPI</a:t>
            </a:r>
            <a:endParaRPr lang="en-US" sz="2000" dirty="0" smtClean="0">
              <a:solidFill>
                <a:prstClr val="black"/>
              </a:solidFill>
            </a:endParaRPr>
          </a:p>
          <a:p>
            <a:pPr algn="ctr"/>
            <a:r>
              <a:rPr lang="en-US" sz="2000" dirty="0" smtClean="0">
                <a:solidFill>
                  <a:prstClr val="black"/>
                </a:solidFill>
              </a:rPr>
              <a:t>Profile</a:t>
            </a:r>
          </a:p>
        </p:txBody>
      </p:sp>
    </p:spTree>
    <p:extLst>
      <p:ext uri="{BB962C8B-B14F-4D97-AF65-F5344CB8AC3E}">
        <p14:creationId xmlns:p14="http://schemas.microsoft.com/office/powerpoint/2010/main" val="2982956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left)">
                                      <p:cBhvr>
                                        <p:cTn id="16" dur="250"/>
                                        <p:tgtEl>
                                          <p:spTgt spid="4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150"/>
                                        <p:tgtEl>
                                          <p:spTgt spid="47"/>
                                        </p:tgtEl>
                                      </p:cBhvr>
                                    </p:animEffect>
                                  </p:childTnLst>
                                </p:cTn>
                              </p:par>
                            </p:childTnLst>
                          </p:cTn>
                        </p:par>
                        <p:par>
                          <p:cTn id="22" fill="hold">
                            <p:stCondLst>
                              <p:cond delay="150"/>
                            </p:stCondLst>
                            <p:childTnLst>
                              <p:par>
                                <p:cTn id="23" presetID="10" presetClass="entr" presetSubtype="0" fill="hold" nodeType="after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150"/>
                                        <p:tgtEl>
                                          <p:spTgt spid="51"/>
                                        </p:tgtEl>
                                      </p:cBhvr>
                                    </p:animEffect>
                                  </p:childTnLst>
                                </p:cTn>
                              </p:par>
                            </p:childTnLst>
                          </p:cTn>
                        </p:par>
                        <p:par>
                          <p:cTn id="26" fill="hold">
                            <p:stCondLst>
                              <p:cond delay="300"/>
                            </p:stCondLst>
                            <p:childTnLst>
                              <p:par>
                                <p:cTn id="27" presetID="10" presetClass="entr" presetSubtype="0" fill="hold" nodeType="after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50"/>
                                        <p:tgtEl>
                                          <p:spTgt spid="50"/>
                                        </p:tgtEl>
                                      </p:cBhvr>
                                    </p:animEffect>
                                  </p:childTnLst>
                                </p:cTn>
                              </p:par>
                            </p:childTnLst>
                          </p:cTn>
                        </p:par>
                        <p:par>
                          <p:cTn id="30" fill="hold">
                            <p:stCondLst>
                              <p:cond delay="450"/>
                            </p:stCondLst>
                            <p:childTnLst>
                              <p:par>
                                <p:cTn id="31" presetID="10" presetClass="entr" presetSubtype="0" fill="hold" nodeType="after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150"/>
                                        <p:tgtEl>
                                          <p:spTgt spid="4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47"/>
                                        </p:tgtEl>
                                      </p:cBhvr>
                                    </p:animEffect>
                                    <p:set>
                                      <p:cBhvr>
                                        <p:cTn id="38" dur="1" fill="hold">
                                          <p:stCondLst>
                                            <p:cond delay="499"/>
                                          </p:stCondLst>
                                        </p:cTn>
                                        <p:tgtEl>
                                          <p:spTgt spid="47"/>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51"/>
                                        </p:tgtEl>
                                      </p:cBhvr>
                                    </p:animEffect>
                                    <p:set>
                                      <p:cBhvr>
                                        <p:cTn id="41" dur="1" fill="hold">
                                          <p:stCondLst>
                                            <p:cond delay="499"/>
                                          </p:stCondLst>
                                        </p:cTn>
                                        <p:tgtEl>
                                          <p:spTgt spid="5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50"/>
                                        </p:tgtEl>
                                      </p:cBhvr>
                                    </p:animEffect>
                                    <p:set>
                                      <p:cBhvr>
                                        <p:cTn id="44" dur="1" fill="hold">
                                          <p:stCondLst>
                                            <p:cond delay="499"/>
                                          </p:stCondLst>
                                        </p:cTn>
                                        <p:tgtEl>
                                          <p:spTgt spid="50"/>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49"/>
                                        </p:tgtEl>
                                      </p:cBhvr>
                                    </p:animEffect>
                                    <p:set>
                                      <p:cBhvr>
                                        <p:cTn id="47" dur="1" fill="hold">
                                          <p:stCondLst>
                                            <p:cond delay="499"/>
                                          </p:stCondLst>
                                        </p:cTn>
                                        <p:tgtEl>
                                          <p:spTgt spid="4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wipe(right)">
                                      <p:cBhvr>
                                        <p:cTn id="56" dur="25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098"/>
                                        </p:tgtEl>
                                        <p:attrNameLst>
                                          <p:attrName>style.visibility</p:attrName>
                                        </p:attrNameLst>
                                      </p:cBhvr>
                                      <p:to>
                                        <p:strVal val="visible"/>
                                      </p:to>
                                    </p:set>
                                    <p:animEffect transition="in" filter="fade">
                                      <p:cBhvr>
                                        <p:cTn id="61" dur="500"/>
                                        <p:tgtEl>
                                          <p:spTgt spid="409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4098"/>
                                        </p:tgtEl>
                                      </p:cBhvr>
                                    </p:animEffect>
                                    <p:set>
                                      <p:cBhvr>
                                        <p:cTn id="66" dur="1" fill="hold">
                                          <p:stCondLst>
                                            <p:cond delay="499"/>
                                          </p:stCondLst>
                                        </p:cTn>
                                        <p:tgtEl>
                                          <p:spTgt spid="409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6" presetClass="entr" presetSubtype="32"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circle(out)">
                                      <p:cBhvr>
                                        <p:cTn id="71" dur="75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1033"/>
                                        </p:tgtEl>
                                        <p:attrNameLst>
                                          <p:attrName>style.visibility</p:attrName>
                                        </p:attrNameLst>
                                      </p:cBhvr>
                                      <p:to>
                                        <p:strVal val="visible"/>
                                      </p:to>
                                    </p:set>
                                    <p:animEffect transition="in" filter="wipe(down)">
                                      <p:cBhvr>
                                        <p:cTn id="76" dur="250"/>
                                        <p:tgtEl>
                                          <p:spTgt spid="1033"/>
                                        </p:tgtEl>
                                      </p:cBhvr>
                                    </p:animEffect>
                                  </p:childTnLst>
                                </p:cTn>
                              </p:par>
                            </p:childTnLst>
                          </p:cTn>
                        </p:par>
                        <p:par>
                          <p:cTn id="77" fill="hold">
                            <p:stCondLst>
                              <p:cond delay="250"/>
                            </p:stCondLst>
                            <p:childTnLst>
                              <p:par>
                                <p:cTn id="78" presetID="22" presetClass="entr" presetSubtype="4" fill="hold" grpId="0" nodeType="afterEffect">
                                  <p:stCondLst>
                                    <p:cond delay="0"/>
                                  </p:stCondLst>
                                  <p:childTnLst>
                                    <p:set>
                                      <p:cBhvr>
                                        <p:cTn id="79" dur="1" fill="hold">
                                          <p:stCondLst>
                                            <p:cond delay="0"/>
                                          </p:stCondLst>
                                        </p:cTn>
                                        <p:tgtEl>
                                          <p:spTgt spid="72"/>
                                        </p:tgtEl>
                                        <p:attrNameLst>
                                          <p:attrName>style.visibility</p:attrName>
                                        </p:attrNameLst>
                                      </p:cBhvr>
                                      <p:to>
                                        <p:strVal val="visible"/>
                                      </p:to>
                                    </p:set>
                                    <p:animEffect transition="in" filter="wipe(down)">
                                      <p:cBhvr>
                                        <p:cTn id="80" dur="500"/>
                                        <p:tgtEl>
                                          <p:spTgt spid="7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nodeType="clickEffect">
                                  <p:stCondLst>
                                    <p:cond delay="0"/>
                                  </p:stCondLst>
                                  <p:childTnLst>
                                    <p:animEffect transition="out" filter="fade">
                                      <p:cBhvr>
                                        <p:cTn id="84" dur="250"/>
                                        <p:tgtEl>
                                          <p:spTgt spid="1033"/>
                                        </p:tgtEl>
                                      </p:cBhvr>
                                    </p:animEffect>
                                    <p:set>
                                      <p:cBhvr>
                                        <p:cTn id="85" dur="1" fill="hold">
                                          <p:stCondLst>
                                            <p:cond delay="249"/>
                                          </p:stCondLst>
                                        </p:cTn>
                                        <p:tgtEl>
                                          <p:spTgt spid="1033"/>
                                        </p:tgtEl>
                                        <p:attrNameLst>
                                          <p:attrName>style.visibility</p:attrName>
                                        </p:attrNameLst>
                                      </p:cBhvr>
                                      <p:to>
                                        <p:strVal val="hidden"/>
                                      </p:to>
                                    </p:set>
                                  </p:childTnLst>
                                </p:cTn>
                              </p:par>
                              <p:par>
                                <p:cTn id="86" presetID="42" presetClass="path" presetSubtype="0" accel="50000" decel="50000" fill="hold" grpId="1" nodeType="withEffect">
                                  <p:stCondLst>
                                    <p:cond delay="0"/>
                                  </p:stCondLst>
                                  <p:childTnLst>
                                    <p:animMotion origin="layout" path="M 8.33333E-7 -4.44136E-7 L 8.33333E-7 0.07842 " pathEditMode="relative" rAng="0" ptsTypes="AA">
                                      <p:cBhvr>
                                        <p:cTn id="87" dur="500" fill="hold"/>
                                        <p:tgtEl>
                                          <p:spTgt spid="72"/>
                                        </p:tgtEl>
                                        <p:attrNameLst>
                                          <p:attrName>ppt_x</p:attrName>
                                          <p:attrName>ppt_y</p:attrName>
                                        </p:attrNameLst>
                                      </p:cBhvr>
                                      <p:rCtr x="0" y="3909"/>
                                    </p:animMotion>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027"/>
                                        </p:tgtEl>
                                        <p:attrNameLst>
                                          <p:attrName>style.visibility</p:attrName>
                                        </p:attrNameLst>
                                      </p:cBhvr>
                                      <p:to>
                                        <p:strVal val="visible"/>
                                      </p:to>
                                    </p:set>
                                    <p:animEffect transition="in" filter="wipe(left)">
                                      <p:cBhvr>
                                        <p:cTn id="92" dur="500"/>
                                        <p:tgtEl>
                                          <p:spTgt spid="1027"/>
                                        </p:tgtEl>
                                      </p:cBhvr>
                                    </p:animEffect>
                                  </p:childTnLst>
                                </p:cTn>
                              </p:par>
                            </p:childTnLst>
                          </p:cTn>
                        </p:par>
                        <p:par>
                          <p:cTn id="93" fill="hold">
                            <p:stCondLst>
                              <p:cond delay="500"/>
                            </p:stCondLst>
                            <p:childTnLst>
                              <p:par>
                                <p:cTn id="94" presetID="22" presetClass="entr" presetSubtype="2" fill="hold" nodeType="afterEffect">
                                  <p:stCondLst>
                                    <p:cond delay="0"/>
                                  </p:stCondLst>
                                  <p:childTnLst>
                                    <p:set>
                                      <p:cBhvr>
                                        <p:cTn id="95" dur="1" fill="hold">
                                          <p:stCondLst>
                                            <p:cond delay="0"/>
                                          </p:stCondLst>
                                        </p:cTn>
                                        <p:tgtEl>
                                          <p:spTgt spid="55"/>
                                        </p:tgtEl>
                                        <p:attrNameLst>
                                          <p:attrName>style.visibility</p:attrName>
                                        </p:attrNameLst>
                                      </p:cBhvr>
                                      <p:to>
                                        <p:strVal val="visible"/>
                                      </p:to>
                                    </p:set>
                                    <p:animEffect transition="in" filter="wipe(right)">
                                      <p:cBhvr>
                                        <p:cTn id="96" dur="500"/>
                                        <p:tgtEl>
                                          <p:spTgt spid="5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53"/>
                                        </p:tgtEl>
                                        <p:attrNameLst>
                                          <p:attrName>style.visibility</p:attrName>
                                        </p:attrNameLst>
                                      </p:cBhvr>
                                      <p:to>
                                        <p:strVal val="visible"/>
                                      </p:to>
                                    </p:set>
                                    <p:animEffect transition="in" filter="fade">
                                      <p:cBhvr>
                                        <p:cTn id="101" dur="250"/>
                                        <p:tgtEl>
                                          <p:spTgt spid="53"/>
                                        </p:tgtEl>
                                      </p:cBhvr>
                                    </p:animEffect>
                                  </p:childTnLst>
                                </p:cTn>
                              </p:par>
                              <p:par>
                                <p:cTn id="102" presetID="10" presetClass="exit" presetSubtype="0" fill="hold" nodeType="withEffect">
                                  <p:stCondLst>
                                    <p:cond delay="0"/>
                                  </p:stCondLst>
                                  <p:childTnLst>
                                    <p:animEffect transition="out" filter="fade">
                                      <p:cBhvr>
                                        <p:cTn id="103" dur="500"/>
                                        <p:tgtEl>
                                          <p:spTgt spid="55"/>
                                        </p:tgtEl>
                                      </p:cBhvr>
                                    </p:animEffect>
                                    <p:set>
                                      <p:cBhvr>
                                        <p:cTn id="104" dur="1" fill="hold">
                                          <p:stCondLst>
                                            <p:cond delay="499"/>
                                          </p:stCondLst>
                                        </p:cTn>
                                        <p:tgtEl>
                                          <p:spTgt spid="55"/>
                                        </p:tgtEl>
                                        <p:attrNameLst>
                                          <p:attrName>style.visibility</p:attrName>
                                        </p:attrNameLst>
                                      </p:cBhvr>
                                      <p:to>
                                        <p:strVal val="hidden"/>
                                      </p:to>
                                    </p:set>
                                  </p:childTnLst>
                                </p:cTn>
                              </p:par>
                            </p:childTnLst>
                          </p:cTn>
                        </p:par>
                        <p:par>
                          <p:cTn id="105" fill="hold">
                            <p:stCondLst>
                              <p:cond delay="500"/>
                            </p:stCondLst>
                            <p:childTnLst>
                              <p:par>
                                <p:cTn id="106" presetID="22" presetClass="entr" presetSubtype="1" fill="hold" grpId="0" nodeType="afterEffect">
                                  <p:stCondLst>
                                    <p:cond delay="0"/>
                                  </p:stCondLst>
                                  <p:childTnLst>
                                    <p:set>
                                      <p:cBhvr>
                                        <p:cTn id="107" dur="1" fill="hold">
                                          <p:stCondLst>
                                            <p:cond delay="0"/>
                                          </p:stCondLst>
                                        </p:cTn>
                                        <p:tgtEl>
                                          <p:spTgt spid="52"/>
                                        </p:tgtEl>
                                        <p:attrNameLst>
                                          <p:attrName>style.visibility</p:attrName>
                                        </p:attrNameLst>
                                      </p:cBhvr>
                                      <p:to>
                                        <p:strVal val="visible"/>
                                      </p:to>
                                    </p:set>
                                    <p:animEffect transition="in" filter="wipe(up)">
                                      <p:cBhvr>
                                        <p:cTn id="108" dur="500"/>
                                        <p:tgtEl>
                                          <p:spTgt spid="52"/>
                                        </p:tgtEl>
                                      </p:cBhvr>
                                    </p:animEffect>
                                  </p:childTnLst>
                                </p:cTn>
                              </p:par>
                            </p:childTnLst>
                          </p:cTn>
                        </p:par>
                        <p:par>
                          <p:cTn id="109" fill="hold">
                            <p:stCondLst>
                              <p:cond delay="1000"/>
                            </p:stCondLst>
                            <p:childTnLst>
                              <p:par>
                                <p:cTn id="110" presetID="22" presetClass="entr" presetSubtype="8" fill="hold" nodeType="afterEffect">
                                  <p:stCondLst>
                                    <p:cond delay="0"/>
                                  </p:stCondLst>
                                  <p:childTnLst>
                                    <p:set>
                                      <p:cBhvr>
                                        <p:cTn id="111" dur="1" fill="hold">
                                          <p:stCondLst>
                                            <p:cond delay="0"/>
                                          </p:stCondLst>
                                        </p:cTn>
                                        <p:tgtEl>
                                          <p:spTgt spid="1028"/>
                                        </p:tgtEl>
                                        <p:attrNameLst>
                                          <p:attrName>style.visibility</p:attrName>
                                        </p:attrNameLst>
                                      </p:cBhvr>
                                      <p:to>
                                        <p:strVal val="visible"/>
                                      </p:to>
                                    </p:set>
                                    <p:animEffect transition="in" filter="wipe(left)">
                                      <p:cBhvr>
                                        <p:cTn id="112" dur="500"/>
                                        <p:tgtEl>
                                          <p:spTgt spid="1028"/>
                                        </p:tgtEl>
                                      </p:cBhvr>
                                    </p:animEffect>
                                  </p:childTnLst>
                                </p:cTn>
                              </p:par>
                              <p:par>
                                <p:cTn id="113" presetID="10" presetClass="exit" presetSubtype="0" fill="hold" grpId="1" nodeType="withEffect">
                                  <p:stCondLst>
                                    <p:cond delay="0"/>
                                  </p:stCondLst>
                                  <p:childTnLst>
                                    <p:animEffect transition="out" filter="fade">
                                      <p:cBhvr>
                                        <p:cTn id="114" dur="500"/>
                                        <p:tgtEl>
                                          <p:spTgt spid="52"/>
                                        </p:tgtEl>
                                      </p:cBhvr>
                                    </p:animEffect>
                                    <p:set>
                                      <p:cBhvr>
                                        <p:cTn id="115" dur="1" fill="hold">
                                          <p:stCondLst>
                                            <p:cond delay="499"/>
                                          </p:stCondLst>
                                        </p:cTn>
                                        <p:tgtEl>
                                          <p:spTgt spid="52"/>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1027"/>
                                        </p:tgtEl>
                                      </p:cBhvr>
                                    </p:animEffect>
                                    <p:set>
                                      <p:cBhvr>
                                        <p:cTn id="118" dur="1" fill="hold">
                                          <p:stCondLst>
                                            <p:cond delay="499"/>
                                          </p:stCondLst>
                                        </p:cTn>
                                        <p:tgtEl>
                                          <p:spTgt spid="1027"/>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39"/>
                                        </p:tgtEl>
                                        <p:attrNameLst>
                                          <p:attrName>style.visibility</p:attrName>
                                        </p:attrNameLst>
                                      </p:cBhvr>
                                      <p:to>
                                        <p:strVal val="visible"/>
                                      </p:to>
                                    </p:set>
                                    <p:animEffect transition="in" filter="fade">
                                      <p:cBhvr>
                                        <p:cTn id="123" dur="250"/>
                                        <p:tgtEl>
                                          <p:spTgt spid="39"/>
                                        </p:tgtEl>
                                      </p:cBhvr>
                                    </p:animEffect>
                                  </p:childTnLst>
                                </p:cTn>
                              </p:par>
                            </p:childTnLst>
                          </p:cTn>
                        </p:par>
                        <p:par>
                          <p:cTn id="124" fill="hold">
                            <p:stCondLst>
                              <p:cond delay="250"/>
                            </p:stCondLst>
                            <p:childTnLst>
                              <p:par>
                                <p:cTn id="125" presetID="10" presetClass="entr" presetSubtype="0" fill="hold" grpId="0" nodeType="afterEffect">
                                  <p:stCondLst>
                                    <p:cond delay="0"/>
                                  </p:stCondLst>
                                  <p:childTnLst>
                                    <p:set>
                                      <p:cBhvr>
                                        <p:cTn id="126" dur="1" fill="hold">
                                          <p:stCondLst>
                                            <p:cond delay="0"/>
                                          </p:stCondLst>
                                        </p:cTn>
                                        <p:tgtEl>
                                          <p:spTgt spid="40"/>
                                        </p:tgtEl>
                                        <p:attrNameLst>
                                          <p:attrName>style.visibility</p:attrName>
                                        </p:attrNameLst>
                                      </p:cBhvr>
                                      <p:to>
                                        <p:strVal val="visible"/>
                                      </p:to>
                                    </p:set>
                                    <p:animEffect transition="in" filter="fade">
                                      <p:cBhvr>
                                        <p:cTn id="127" dur="250"/>
                                        <p:tgtEl>
                                          <p:spTgt spid="40"/>
                                        </p:tgtEl>
                                      </p:cBhvr>
                                    </p:animEffect>
                                  </p:childTnLst>
                                </p:cTn>
                              </p:par>
                            </p:childTnLst>
                          </p:cTn>
                        </p:par>
                        <p:par>
                          <p:cTn id="128" fill="hold">
                            <p:stCondLst>
                              <p:cond delay="500"/>
                            </p:stCondLst>
                            <p:childTnLst>
                              <p:par>
                                <p:cTn id="129" presetID="10" presetClass="entr" presetSubtype="0" fill="hold" grpId="0" nodeType="afterEffect">
                                  <p:stCondLst>
                                    <p:cond delay="0"/>
                                  </p:stCondLst>
                                  <p:childTnLst>
                                    <p:set>
                                      <p:cBhvr>
                                        <p:cTn id="130" dur="1" fill="hold">
                                          <p:stCondLst>
                                            <p:cond delay="0"/>
                                          </p:stCondLst>
                                        </p:cTn>
                                        <p:tgtEl>
                                          <p:spTgt spid="41"/>
                                        </p:tgtEl>
                                        <p:attrNameLst>
                                          <p:attrName>style.visibility</p:attrName>
                                        </p:attrNameLst>
                                      </p:cBhvr>
                                      <p:to>
                                        <p:strVal val="visible"/>
                                      </p:to>
                                    </p:set>
                                    <p:animEffect transition="in" filter="fade">
                                      <p:cBhvr>
                                        <p:cTn id="131" dur="250"/>
                                        <p:tgtEl>
                                          <p:spTgt spid="41"/>
                                        </p:tgtEl>
                                      </p:cBhvr>
                                    </p:animEffect>
                                  </p:childTnLst>
                                </p:cTn>
                              </p:par>
                            </p:childTnLst>
                          </p:cTn>
                        </p:par>
                        <p:par>
                          <p:cTn id="132" fill="hold">
                            <p:stCondLst>
                              <p:cond delay="750"/>
                            </p:stCondLst>
                            <p:childTnLst>
                              <p:par>
                                <p:cTn id="133" presetID="22" presetClass="entr" presetSubtype="2" fill="hold" nodeType="afterEffect">
                                  <p:stCondLst>
                                    <p:cond delay="0"/>
                                  </p:stCondLst>
                                  <p:childTnLst>
                                    <p:set>
                                      <p:cBhvr>
                                        <p:cTn id="134" dur="1" fill="hold">
                                          <p:stCondLst>
                                            <p:cond delay="0"/>
                                          </p:stCondLst>
                                        </p:cTn>
                                        <p:tgtEl>
                                          <p:spTgt spid="3"/>
                                        </p:tgtEl>
                                        <p:attrNameLst>
                                          <p:attrName>style.visibility</p:attrName>
                                        </p:attrNameLst>
                                      </p:cBhvr>
                                      <p:to>
                                        <p:strVal val="visible"/>
                                      </p:to>
                                    </p:set>
                                    <p:animEffect transition="in" filter="wipe(right)">
                                      <p:cBhvr>
                                        <p:cTn id="1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2" grpId="0" animBg="1"/>
      <p:bldP spid="52" grpId="1" animBg="1"/>
      <p:bldP spid="5" grpId="0" animBg="1"/>
      <p:bldP spid="4" grpId="0" animBg="1"/>
      <p:bldP spid="11" grpId="0" animBg="1"/>
      <p:bldP spid="39" grpId="0" animBg="1"/>
      <p:bldP spid="40" grpId="0" animBg="1"/>
      <p:bldP spid="41" grpId="0" animBg="1"/>
      <p:bldP spid="72" grpId="0" animBg="1"/>
      <p:bldP spid="72" grpId="1" animBg="1"/>
      <p:bldP spid="5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8686800" cy="5917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hlinkClick r:id="rId3"/>
          </p:cNvPr>
          <p:cNvSpPr/>
          <p:nvPr/>
        </p:nvSpPr>
        <p:spPr>
          <a:xfrm>
            <a:off x="0" y="6324600"/>
            <a:ext cx="8991600" cy="312963"/>
          </a:xfrm>
          <a:prstGeom prst="rect">
            <a:avLst/>
          </a:prstGeom>
          <a:solidFill>
            <a:schemeClr val="bg1">
              <a:lumMod val="50000"/>
              <a:lumOff val="50000"/>
            </a:schemeClr>
          </a:solidFill>
          <a:ln w="38100" cap="rnd">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lvl="0" algn="r"/>
            <a:r>
              <a:rPr lang="en-US" dirty="0" smtClean="0"/>
              <a:t>ADL Usage Guides (e.g., profiles, snippets) @ </a:t>
            </a:r>
            <a:r>
              <a:rPr lang="en-US" dirty="0"/>
              <a:t>http://adlnet.github.io</a:t>
            </a:r>
          </a:p>
        </p:txBody>
      </p:sp>
    </p:spTree>
    <p:extLst>
      <p:ext uri="{BB962C8B-B14F-4D97-AF65-F5344CB8AC3E}">
        <p14:creationId xmlns:p14="http://schemas.microsoft.com/office/powerpoint/2010/main" val="1401508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hlinkClick r:id="rId2"/>
          </p:cNvPr>
          <p:cNvSpPr/>
          <p:nvPr/>
        </p:nvSpPr>
        <p:spPr>
          <a:xfrm>
            <a:off x="0" y="6324600"/>
            <a:ext cx="8991600" cy="312963"/>
          </a:xfrm>
          <a:prstGeom prst="rect">
            <a:avLst/>
          </a:prstGeom>
          <a:solidFill>
            <a:schemeClr val="bg1">
              <a:lumMod val="50000"/>
              <a:lumOff val="50000"/>
            </a:schemeClr>
          </a:solidFill>
          <a:ln w="38100" cap="rnd">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lvl="0" algn="r"/>
            <a:r>
              <a:rPr lang="en-US" dirty="0"/>
              <a:t> Hosted ADL </a:t>
            </a:r>
            <a:r>
              <a:rPr lang="en-US" dirty="0" err="1"/>
              <a:t>LRS</a:t>
            </a:r>
            <a:r>
              <a:rPr lang="en-US" dirty="0"/>
              <a:t> @ https://lrs.adlnet.gov</a:t>
            </a:r>
            <a:endParaRPr lang="en" dirty="0">
              <a:hlinkClick r:id="rId2"/>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8600"/>
            <a:ext cx="8686800" cy="591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0480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8686800" cy="5916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hlinkClick r:id="rId3"/>
          </p:cNvPr>
          <p:cNvSpPr/>
          <p:nvPr/>
        </p:nvSpPr>
        <p:spPr>
          <a:xfrm>
            <a:off x="0" y="6324600"/>
            <a:ext cx="8991600" cy="312963"/>
          </a:xfrm>
          <a:prstGeom prst="rect">
            <a:avLst/>
          </a:prstGeom>
          <a:solidFill>
            <a:schemeClr val="bg1">
              <a:lumMod val="50000"/>
              <a:lumOff val="50000"/>
            </a:schemeClr>
          </a:solidFill>
          <a:ln w="38100" cap="rnd">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r"/>
            <a:r>
              <a:rPr lang="en-US" dirty="0" smtClean="0"/>
              <a:t>Fungible References </a:t>
            </a:r>
            <a:r>
              <a:rPr lang="en-US" dirty="0"/>
              <a:t>@ https://lrstest.adlnet.gov  </a:t>
            </a:r>
          </a:p>
        </p:txBody>
      </p:sp>
    </p:spTree>
    <p:extLst>
      <p:ext uri="{BB962C8B-B14F-4D97-AF65-F5344CB8AC3E}">
        <p14:creationId xmlns:p14="http://schemas.microsoft.com/office/powerpoint/2010/main" val="3946193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522" t="904" r="6522" b="929"/>
          <a:stretch/>
        </p:blipFill>
        <p:spPr bwMode="auto">
          <a:xfrm>
            <a:off x="0" y="1"/>
            <a:ext cx="9144000" cy="685621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170125-N-SL853-003"/>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rcRect t="11371" b="6847"/>
          <a:stretch/>
        </p:blipFill>
        <p:spPr bwMode="auto">
          <a:xfrm>
            <a:off x="4571820" y="4114800"/>
            <a:ext cx="4604595" cy="274141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43126" r="379" b="16947"/>
          <a:stretch/>
        </p:blipFill>
        <p:spPr bwMode="auto">
          <a:xfrm>
            <a:off x="0" y="0"/>
            <a:ext cx="457182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774th EAS: New day, new job, same proficient ops"/>
          <p:cNvPicPr>
            <a:picLocks noChangeAspect="1" noChangeArrowheads="1"/>
          </p:cNvPicPr>
          <p:nvPr/>
        </p:nvPicPr>
        <p:blipFill>
          <a:blip r:embed="rId8">
            <a:extLst>
              <a:ext uri="{BEBA8EAE-BF5A-486C-A8C5-ECC9F3942E4B}">
                <a14:imgProps xmlns:a14="http://schemas.microsoft.com/office/drawing/2010/main">
                  <a14:imgLayer r:embed="rId9">
                    <a14:imgEffect>
                      <a14:colorTemperature colorTemp="5300"/>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1" y="1600200"/>
            <a:ext cx="4572000" cy="304952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p:nvPr/>
        </p:nvCxnSpPr>
        <p:spPr>
          <a:xfrm flipV="1">
            <a:off x="4571820" y="0"/>
            <a:ext cx="0" cy="685800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 y="1600833"/>
            <a:ext cx="4572000" cy="3063241"/>
            <a:chOff x="-1184492" y="1600833"/>
            <a:chExt cx="5756491" cy="3063241"/>
          </a:xfrm>
        </p:grpSpPr>
        <p:cxnSp>
          <p:nvCxnSpPr>
            <p:cNvPr id="26" name="Straight Connector 25"/>
            <p:cNvCxnSpPr/>
            <p:nvPr/>
          </p:nvCxnSpPr>
          <p:spPr>
            <a:xfrm flipH="1">
              <a:off x="-1184492" y="4664073"/>
              <a:ext cx="5756491" cy="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1184492" y="1600833"/>
              <a:ext cx="5756491" cy="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p:cNvCxnSpPr/>
          <p:nvPr/>
        </p:nvCxnSpPr>
        <p:spPr>
          <a:xfrm flipH="1">
            <a:off x="4571821" y="4114799"/>
            <a:ext cx="5756491" cy="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240437"/>
      </p:ext>
    </p:extLst>
  </p:cSld>
  <p:clrMapOvr>
    <a:overrideClrMapping bg1="lt1" tx1="dk1" bg2="lt2" tx2="dk2" accent1="accent1" accent2="accent2" accent3="accent3" accent4="accent4" accent5="accent5" accent6="accent6" hlink="hlink" folHlink="folHlink"/>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200"/>
                                        <p:tgtEl>
                                          <p:spTgt spid="4"/>
                                        </p:tgtEl>
                                      </p:cBhvr>
                                    </p:animEffect>
                                  </p:childTnLst>
                                </p:cTn>
                              </p:par>
                            </p:childTnLst>
                          </p:cTn>
                        </p:par>
                        <p:par>
                          <p:cTn id="13" fill="hold">
                            <p:stCondLst>
                              <p:cond delay="200"/>
                            </p:stCondLst>
                            <p:childTnLst>
                              <p:par>
                                <p:cTn id="14" presetID="10" presetClass="entr" presetSubtype="0" fill="hold" nodeType="afterEffect">
                                  <p:stCondLst>
                                    <p:cond delay="0"/>
                                  </p:stCondLst>
                                  <p:childTnLst>
                                    <p:set>
                                      <p:cBhvr>
                                        <p:cTn id="15" dur="1" fill="hold">
                                          <p:stCondLst>
                                            <p:cond delay="0"/>
                                          </p:stCondLst>
                                        </p:cTn>
                                        <p:tgtEl>
                                          <p:spTgt spid="3080"/>
                                        </p:tgtEl>
                                        <p:attrNameLst>
                                          <p:attrName>style.visibility</p:attrName>
                                        </p:attrNameLst>
                                      </p:cBhvr>
                                      <p:to>
                                        <p:strVal val="visible"/>
                                      </p:to>
                                    </p:set>
                                    <p:animEffect transition="in" filter="fade">
                                      <p:cBhvr>
                                        <p:cTn id="16" dur="250"/>
                                        <p:tgtEl>
                                          <p:spTgt spid="308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200"/>
                                        <p:tgtEl>
                                          <p:spTgt spid="23"/>
                                        </p:tgtEl>
                                      </p:cBhvr>
                                    </p:animEffect>
                                  </p:childTnLst>
                                </p:cTn>
                              </p:par>
                            </p:childTnLst>
                          </p:cTn>
                        </p:par>
                        <p:par>
                          <p:cTn id="22" fill="hold">
                            <p:stCondLst>
                              <p:cond delay="200"/>
                            </p:stCondLst>
                            <p:childTnLst>
                              <p:par>
                                <p:cTn id="23" presetID="10" presetClass="entr" presetSubtype="0" fill="hold" nodeType="afterEffect">
                                  <p:stCondLst>
                                    <p:cond delay="0"/>
                                  </p:stCondLst>
                                  <p:childTnLst>
                                    <p:set>
                                      <p:cBhvr>
                                        <p:cTn id="24" dur="1" fill="hold">
                                          <p:stCondLst>
                                            <p:cond delay="0"/>
                                          </p:stCondLst>
                                        </p:cTn>
                                        <p:tgtEl>
                                          <p:spTgt spid="3082"/>
                                        </p:tgtEl>
                                        <p:attrNameLst>
                                          <p:attrName>style.visibility</p:attrName>
                                        </p:attrNameLst>
                                      </p:cBhvr>
                                      <p:to>
                                        <p:strVal val="visible"/>
                                      </p:to>
                                    </p:set>
                                    <p:animEffect transition="in" filter="fade">
                                      <p:cBhvr>
                                        <p:cTn id="25" dur="250"/>
                                        <p:tgtEl>
                                          <p:spTgt spid="308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right)">
                                      <p:cBhvr>
                                        <p:cTn id="30" dur="200"/>
                                        <p:tgtEl>
                                          <p:spTgt spid="11"/>
                                        </p:tgtEl>
                                      </p:cBhvr>
                                    </p:animEffect>
                                  </p:childTnLst>
                                </p:cTn>
                              </p:par>
                            </p:childTnLst>
                          </p:cTn>
                        </p:par>
                        <p:par>
                          <p:cTn id="31" fill="hold">
                            <p:stCondLst>
                              <p:cond delay="200"/>
                            </p:stCondLst>
                            <p:childTnLst>
                              <p:par>
                                <p:cTn id="32" presetID="10" presetClass="entr" presetSubtype="0" fill="hold" nodeType="afterEffect">
                                  <p:stCondLst>
                                    <p:cond delay="0"/>
                                  </p:stCondLst>
                                  <p:childTnLst>
                                    <p:set>
                                      <p:cBhvr>
                                        <p:cTn id="33" dur="1" fill="hold">
                                          <p:stCondLst>
                                            <p:cond delay="0"/>
                                          </p:stCondLst>
                                        </p:cTn>
                                        <p:tgtEl>
                                          <p:spTgt spid="3084"/>
                                        </p:tgtEl>
                                        <p:attrNameLst>
                                          <p:attrName>style.visibility</p:attrName>
                                        </p:attrNameLst>
                                      </p:cBhvr>
                                      <p:to>
                                        <p:strVal val="visible"/>
                                      </p:to>
                                    </p:set>
                                    <p:animEffect transition="in" filter="fade">
                                      <p:cBhvr>
                                        <p:cTn id="34" dur="250"/>
                                        <p:tgtEl>
                                          <p:spTgt spid="3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550" y="838200"/>
            <a:ext cx="7987187" cy="5489195"/>
          </a:xfrm>
          <a:prstGeom prst="rect">
            <a:avLst/>
          </a:prstGeom>
        </p:spPr>
        <p:txBody>
          <a:bodyPr wrap="none">
            <a:spAutoFit/>
          </a:bodyPr>
          <a:lstStyle/>
          <a:p>
            <a:pPr>
              <a:lnSpc>
                <a:spcPct val="150000"/>
              </a:lnSpc>
            </a:pPr>
            <a:r>
              <a:rPr lang="en-US" sz="6000" dirty="0" smtClean="0">
                <a:solidFill>
                  <a:prstClr val="white"/>
                </a:solidFill>
              </a:rPr>
              <a:t>http</a:t>
            </a:r>
            <a:r>
              <a:rPr lang="en-US" sz="6000" u="sng" dirty="0">
                <a:solidFill>
                  <a:srgbClr val="FFC000"/>
                </a:solidFill>
              </a:rPr>
              <a:t>s</a:t>
            </a:r>
            <a:r>
              <a:rPr lang="en-US" sz="6000" dirty="0" smtClean="0">
                <a:solidFill>
                  <a:prstClr val="white"/>
                </a:solidFill>
              </a:rPr>
              <a:t>://lrs.adlnet.gov</a:t>
            </a:r>
          </a:p>
          <a:p>
            <a:pPr>
              <a:lnSpc>
                <a:spcPct val="150000"/>
              </a:lnSpc>
            </a:pPr>
            <a:r>
              <a:rPr lang="en-US" sz="6000" dirty="0">
                <a:solidFill>
                  <a:prstClr val="white"/>
                </a:solidFill>
              </a:rPr>
              <a:t>http://</a:t>
            </a:r>
            <a:r>
              <a:rPr lang="en-US" sz="6000" dirty="0" smtClean="0">
                <a:solidFill>
                  <a:prstClr val="white"/>
                </a:solidFill>
              </a:rPr>
              <a:t>adlnet.github.io</a:t>
            </a:r>
          </a:p>
          <a:p>
            <a:pPr>
              <a:lnSpc>
                <a:spcPct val="150000"/>
              </a:lnSpc>
            </a:pPr>
            <a:r>
              <a:rPr lang="en-US" sz="6000" dirty="0">
                <a:solidFill>
                  <a:prstClr val="white"/>
                </a:solidFill>
              </a:rPr>
              <a:t>http</a:t>
            </a:r>
            <a:r>
              <a:rPr lang="en-US" sz="6000" u="sng" dirty="0">
                <a:solidFill>
                  <a:srgbClr val="FFC000"/>
                </a:solidFill>
              </a:rPr>
              <a:t>s</a:t>
            </a:r>
            <a:r>
              <a:rPr lang="en-US" sz="6000" dirty="0">
                <a:solidFill>
                  <a:prstClr val="white"/>
                </a:solidFill>
              </a:rPr>
              <a:t>://</a:t>
            </a:r>
            <a:r>
              <a:rPr lang="en-US" sz="6000" dirty="0" smtClean="0">
                <a:solidFill>
                  <a:prstClr val="white"/>
                </a:solidFill>
              </a:rPr>
              <a:t>lrstest.adlnet.gov</a:t>
            </a:r>
            <a:endParaRPr lang="en-US" sz="6000" dirty="0">
              <a:solidFill>
                <a:prstClr val="white"/>
              </a:solidFill>
            </a:endParaRPr>
          </a:p>
          <a:p>
            <a:pPr>
              <a:lnSpc>
                <a:spcPct val="150000"/>
              </a:lnSpc>
            </a:pPr>
            <a:endParaRPr lang="en" sz="6000" dirty="0">
              <a:solidFill>
                <a:prstClr val="white"/>
              </a:solidFill>
              <a:hlinkClick r:id="rId2"/>
            </a:endParaRPr>
          </a:p>
        </p:txBody>
      </p:sp>
    </p:spTree>
    <p:extLst>
      <p:ext uri="{BB962C8B-B14F-4D97-AF65-F5344CB8AC3E}">
        <p14:creationId xmlns:p14="http://schemas.microsoft.com/office/powerpoint/2010/main" val="3946193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7" name="Title 4"/>
          <p:cNvSpPr txBox="1">
            <a:spLocks/>
          </p:cNvSpPr>
          <p:nvPr/>
        </p:nvSpPr>
        <p:spPr>
          <a:xfrm>
            <a:off x="178560" y="1371600"/>
            <a:ext cx="8786520" cy="2275199"/>
          </a:xfrm>
          <a:prstGeom prst="rect">
            <a:avLst/>
          </a:prstGeom>
          <a:effectLst>
            <a:outerShdw blurRad="50800" dist="38100" dir="2700000" algn="tl" rotWithShape="0">
              <a:prstClr val="black">
                <a:alpha val="90000"/>
              </a:prstClr>
            </a:outerShdw>
          </a:effectLst>
        </p:spPr>
        <p:txBody>
          <a:bodyPr/>
          <a:lstStyle>
            <a:defPPr lvl="0">
              <a:buSzPct val="45000"/>
              <a:buFont typeface="StarSymbol"/>
              <a:buNone/>
              <a:defRPr/>
            </a:defPPr>
            <a:lvl1pPr lvl="0" algn="ctr" rtl="0" hangingPunct="1">
              <a:lnSpc>
                <a:spcPct val="100000"/>
              </a:lnSpc>
              <a:spcBef>
                <a:spcPts val="0"/>
              </a:spcBef>
              <a:spcAft>
                <a:spcPts val="0"/>
              </a:spcAft>
              <a:buSzPct val="45000"/>
              <a:buFont typeface="StarSymbol"/>
              <a:buChar char="●"/>
              <a:tabLst/>
              <a:defRPr lang="en-US" sz="4200" b="1" i="0" u="none" strike="noStrike" kern="1200" cap="none" spc="0" baseline="0" dirty="0">
                <a:ln>
                  <a:noFill/>
                </a:ln>
                <a:solidFill>
                  <a:srgbClr val="000000"/>
                </a:solidFill>
                <a:highlight>
                  <a:scrgbClr r="0" g="0" b="0">
                    <a:alpha val="0"/>
                  </a:scrgbClr>
                </a:highlight>
                <a:latin typeface="Franklin Gothic Medium" pitchFamily="34"/>
                <a:ea typeface="Droid Sans Fallback" pitchFamily="2"/>
                <a:cs typeface="Helvetica Neue"/>
              </a:defRPr>
            </a:lvl1pPr>
            <a:lvl2pPr lvl="1">
              <a:buSzPct val="45000"/>
              <a:buFont typeface="StarSymbol"/>
              <a:buChar char="●"/>
              <a:defRPr/>
            </a:lvl2pPr>
            <a:lvl3pPr lvl="2">
              <a:buSzPct val="45000"/>
              <a:buFont typeface="StarSymbol"/>
              <a:buChar char="●"/>
              <a:defRPr/>
            </a:lvl3pPr>
            <a:lvl4pPr lvl="3">
              <a:buSzPct val="45000"/>
              <a:buFont typeface="StarSymbol"/>
              <a:buChar char="●"/>
              <a:defRPr/>
            </a:lvl4pPr>
            <a:lvl5pPr lvl="4">
              <a:buSzPct val="45000"/>
              <a:buFont typeface="StarSymbol"/>
              <a:buChar char="●"/>
              <a:defRPr/>
            </a:lvl5pPr>
            <a:lvl6pPr lvl="5">
              <a:buSzPct val="45000"/>
              <a:buFont typeface="StarSymbol"/>
              <a:buChar char="●"/>
              <a:defRPr/>
            </a:lvl6pPr>
            <a:lvl7pPr lvl="6">
              <a:buSzPct val="45000"/>
              <a:buFont typeface="StarSymbol"/>
              <a:buChar char="●"/>
              <a:defRPr/>
            </a:lvl7pPr>
            <a:lvl8pPr lvl="7">
              <a:buSzPct val="45000"/>
              <a:buFont typeface="StarSymbol"/>
              <a:buChar char="●"/>
              <a:defRPr/>
            </a:lvl8pPr>
            <a:lvl9pPr lvl="8">
              <a:buSzPct val="45000"/>
              <a:buFont typeface="StarSymbol"/>
              <a:buChar char="●"/>
              <a:defRPr/>
            </a:lvl9pPr>
          </a:lstStyle>
          <a:p>
            <a:pPr>
              <a:buFont typeface="StarSymbol"/>
              <a:buNone/>
            </a:pPr>
            <a:r>
              <a:rPr lang="en-US" sz="8800" dirty="0" smtClean="0">
                <a:solidFill>
                  <a:schemeClr val="bg1"/>
                </a:solidFill>
                <a:latin typeface="Arial Black" panose="020B0A04020102020204" pitchFamily="34" charset="0"/>
              </a:rPr>
              <a:t>Usage</a:t>
            </a:r>
          </a:p>
          <a:p>
            <a:pPr>
              <a:buFont typeface="StarSymbol"/>
              <a:buNone/>
            </a:pPr>
            <a:r>
              <a:rPr lang="en-US" sz="8800" dirty="0" smtClean="0">
                <a:solidFill>
                  <a:schemeClr val="bg1"/>
                </a:solidFill>
                <a:latin typeface="Arial Black" panose="020B0A04020102020204" pitchFamily="34" charset="0"/>
              </a:rPr>
              <a:t>Examples</a:t>
            </a:r>
            <a:endParaRPr lang="en-US" sz="8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4017548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641495"/>
            <a:ext cx="10663238" cy="623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7750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13665" name="Title 1"/>
          <p:cNvSpPr>
            <a:spLocks noGrp="1"/>
          </p:cNvSpPr>
          <p:nvPr>
            <p:ph type="title" idx="4294967295"/>
          </p:nvPr>
        </p:nvSpPr>
        <p:spPr>
          <a:xfrm>
            <a:off x="357188" y="228600"/>
            <a:ext cx="8786812" cy="623888"/>
          </a:xfrm>
          <a:prstGeom prst="rect">
            <a:avLst/>
          </a:prstGeom>
        </p:spPr>
        <p:txBody>
          <a:bodyPr/>
          <a:lstStyle/>
          <a:p>
            <a:pPr eaLnBrk="1" hangingPunct="1"/>
            <a:r>
              <a:rPr lang="en-US" altLang="en-US" dirty="0" smtClean="0">
                <a:ea typeface="ＭＳ Ｐゴシック" charset="-128"/>
              </a:rPr>
              <a:t>REAPER</a:t>
            </a:r>
            <a:endParaRPr lang="en-US" altLang="en-US" dirty="0">
              <a:ea typeface="ＭＳ Ｐゴシック" charset="-128"/>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857999"/>
          </a:xfrm>
          <a:prstGeom prst="rect">
            <a:avLst/>
          </a:prstGeom>
          <a:noFill/>
          <a:ln>
            <a:noFill/>
          </a:ln>
        </p:spPr>
      </p:pic>
      <p:sp>
        <p:nvSpPr>
          <p:cNvPr id="10" name="TextBox 9"/>
          <p:cNvSpPr txBox="1"/>
          <p:nvPr/>
        </p:nvSpPr>
        <p:spPr>
          <a:xfrm>
            <a:off x="6019800" y="228600"/>
            <a:ext cx="2492990" cy="707886"/>
          </a:xfrm>
          <a:prstGeom prst="rect">
            <a:avLst/>
          </a:prstGeom>
          <a:noFill/>
        </p:spPr>
        <p:txBody>
          <a:bodyPr wrap="none" rtlCol="0">
            <a:spAutoFit/>
          </a:bodyPr>
          <a:lstStyle/>
          <a:p>
            <a:r>
              <a:rPr lang="en-US" sz="4000" dirty="0" smtClean="0">
                <a:solidFill>
                  <a:schemeClr val="bg1"/>
                </a:solidFill>
                <a:effectLst>
                  <a:outerShdw blurRad="63500" dist="38100" dir="2700000" sx="101000" sy="101000" algn="tl" rotWithShape="0">
                    <a:prstClr val="black">
                      <a:alpha val="75000"/>
                    </a:prstClr>
                  </a:outerShdw>
                </a:effectLst>
                <a:latin typeface="Arial Black" panose="020B0A04020102020204" pitchFamily="34" charset="0"/>
              </a:rPr>
              <a:t>REAPER</a:t>
            </a:r>
            <a:endParaRPr lang="en-US" sz="4000" dirty="0">
              <a:solidFill>
                <a:schemeClr val="bg1"/>
              </a:solidFill>
              <a:effectLst>
                <a:outerShdw blurRad="63500" dist="38100" dir="2700000" sx="101000" sy="101000" algn="tl" rotWithShape="0">
                  <a:prstClr val="black">
                    <a:alpha val="75000"/>
                  </a:prstClr>
                </a:outerShdw>
              </a:effectLst>
              <a:latin typeface="Arial Black" panose="020B0A04020102020204" pitchFamily="34" charset="0"/>
            </a:endParaRPr>
          </a:p>
        </p:txBody>
      </p:sp>
    </p:spTree>
    <p:extLst>
      <p:ext uri="{BB962C8B-B14F-4D97-AF65-F5344CB8AC3E}">
        <p14:creationId xmlns:p14="http://schemas.microsoft.com/office/powerpoint/2010/main" val="16939626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857999"/>
          </a:xfrm>
          <a:prstGeom prst="rect">
            <a:avLst/>
          </a:prstGeom>
          <a:noFill/>
          <a:ln>
            <a:noFill/>
          </a:ln>
        </p:spPr>
      </p:pic>
      <p:sp>
        <p:nvSpPr>
          <p:cNvPr id="8" name="TextBox 7"/>
          <p:cNvSpPr txBox="1"/>
          <p:nvPr/>
        </p:nvSpPr>
        <p:spPr>
          <a:xfrm>
            <a:off x="6019800" y="228600"/>
            <a:ext cx="2492990" cy="707886"/>
          </a:xfrm>
          <a:prstGeom prst="rect">
            <a:avLst/>
          </a:prstGeom>
          <a:noFill/>
        </p:spPr>
        <p:txBody>
          <a:bodyPr wrap="none" rtlCol="0">
            <a:spAutoFit/>
          </a:bodyPr>
          <a:lstStyle/>
          <a:p>
            <a:r>
              <a:rPr lang="en-US" sz="4000" dirty="0" smtClean="0">
                <a:solidFill>
                  <a:schemeClr val="bg1"/>
                </a:solidFill>
                <a:effectLst>
                  <a:outerShdw blurRad="63500" dist="38100" dir="2700000" sx="101000" sy="101000" algn="tl" rotWithShape="0">
                    <a:prstClr val="black">
                      <a:alpha val="75000"/>
                    </a:prstClr>
                  </a:outerShdw>
                </a:effectLst>
                <a:latin typeface="Arial Black" panose="020B0A04020102020204" pitchFamily="34" charset="0"/>
              </a:rPr>
              <a:t>REAPER</a:t>
            </a:r>
            <a:endParaRPr lang="en-US" sz="4000" dirty="0">
              <a:solidFill>
                <a:schemeClr val="bg1"/>
              </a:solidFill>
              <a:effectLst>
                <a:outerShdw blurRad="63500" dist="38100" dir="2700000" sx="101000" sy="101000" algn="tl" rotWithShape="0">
                  <a:prstClr val="black">
                    <a:alpha val="75000"/>
                  </a:prstClr>
                </a:outerShdw>
              </a:effectLst>
              <a:latin typeface="Arial Black" panose="020B0A04020102020204" pitchFamily="34" charset="0"/>
            </a:endParaRPr>
          </a:p>
        </p:txBody>
      </p:sp>
      <p:pic>
        <p:nvPicPr>
          <p:cNvPr id="1331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7770" t="23463" r="30513" b="12522"/>
          <a:stretch/>
        </p:blipFill>
        <p:spPr bwMode="auto">
          <a:xfrm>
            <a:off x="428137" y="0"/>
            <a:ext cx="8287726" cy="68580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10962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25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857999"/>
          </a:xfrm>
          <a:prstGeom prst="rect">
            <a:avLst/>
          </a:prstGeom>
          <a:noFill/>
          <a:ln>
            <a:noFill/>
          </a:ln>
        </p:spPr>
      </p:pic>
      <p:sp>
        <p:nvSpPr>
          <p:cNvPr id="8" name="TextBox 7"/>
          <p:cNvSpPr txBox="1"/>
          <p:nvPr/>
        </p:nvSpPr>
        <p:spPr>
          <a:xfrm>
            <a:off x="6019800" y="228600"/>
            <a:ext cx="2492990" cy="707886"/>
          </a:xfrm>
          <a:prstGeom prst="rect">
            <a:avLst/>
          </a:prstGeom>
          <a:noFill/>
        </p:spPr>
        <p:txBody>
          <a:bodyPr wrap="none" rtlCol="0">
            <a:spAutoFit/>
          </a:bodyPr>
          <a:lstStyle/>
          <a:p>
            <a:r>
              <a:rPr lang="en-US" sz="4000" dirty="0" smtClean="0">
                <a:solidFill>
                  <a:schemeClr val="bg1"/>
                </a:solidFill>
                <a:effectLst>
                  <a:outerShdw blurRad="63500" dist="38100" dir="2700000" sx="101000" sy="101000" algn="tl" rotWithShape="0">
                    <a:prstClr val="black">
                      <a:alpha val="75000"/>
                    </a:prstClr>
                  </a:outerShdw>
                </a:effectLst>
                <a:latin typeface="Arial Black" panose="020B0A04020102020204" pitchFamily="34" charset="0"/>
              </a:rPr>
              <a:t>REAPER</a:t>
            </a:r>
            <a:endParaRPr lang="en-US" sz="4000" dirty="0">
              <a:solidFill>
                <a:schemeClr val="bg1"/>
              </a:solidFill>
              <a:effectLst>
                <a:outerShdw blurRad="63500" dist="38100" dir="2700000" sx="101000" sy="101000" algn="tl" rotWithShape="0">
                  <a:prstClr val="black">
                    <a:alpha val="75000"/>
                  </a:prstClr>
                </a:outerShdw>
              </a:effectLst>
              <a:latin typeface="Arial Black" panose="020B0A04020102020204" pitchFamily="34" charset="0"/>
            </a:endParaRPr>
          </a:p>
        </p:txBody>
      </p:sp>
      <p:pic>
        <p:nvPicPr>
          <p:cNvPr id="1331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7770" t="23463" r="30513" b="12522"/>
          <a:stretch/>
        </p:blipFill>
        <p:spPr bwMode="auto">
          <a:xfrm>
            <a:off x="428137" y="0"/>
            <a:ext cx="8287726" cy="68580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427037" y="1"/>
            <a:ext cx="8288825" cy="6857999"/>
            <a:chOff x="427037" y="1"/>
            <a:chExt cx="8288825" cy="6857999"/>
          </a:xfrm>
        </p:grpSpPr>
        <p:pic>
          <p:nvPicPr>
            <p:cNvPr id="5" name="Picture 1" descr="reaper-soldier-view.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427037" y="1"/>
              <a:ext cx="8288825" cy="6857999"/>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28476" y="4225636"/>
              <a:ext cx="3544746" cy="1066800"/>
            </a:xfrm>
            <a:prstGeom prst="rect">
              <a:avLst/>
            </a:prstGeom>
            <a:noFill/>
            <a:ln>
              <a:noFill/>
            </a:ln>
            <a:effectLst>
              <a:glow rad="63500">
                <a:schemeClr val="accent5">
                  <a:satMod val="175000"/>
                  <a:alpha val="40000"/>
                </a:schemeClr>
              </a:glow>
              <a:outerShdw blurRad="63500" sx="102000" sy="102000" algn="ctr" rotWithShape="0">
                <a:prstClr val="black">
                  <a:alpha val="40000"/>
                </a:prstClr>
              </a:outerShdw>
            </a:effectLst>
          </p:spPr>
        </p:pic>
      </p:grpSp>
    </p:spTree>
    <p:extLst>
      <p:ext uri="{BB962C8B-B14F-4D97-AF65-F5344CB8AC3E}">
        <p14:creationId xmlns:p14="http://schemas.microsoft.com/office/powerpoint/2010/main" val="31443658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b="-2159"/>
          <a:stretch/>
        </p:blipFill>
        <p:spPr bwMode="auto">
          <a:xfrm>
            <a:off x="609600" y="0"/>
            <a:ext cx="5370451" cy="6858000"/>
          </a:xfrm>
          <a:prstGeom prst="rect">
            <a:avLst/>
          </a:prstGeom>
          <a:solidFill>
            <a:schemeClr val="bg1"/>
          </a:solidFill>
          <a:ln>
            <a:noFill/>
          </a:ln>
        </p:spPr>
      </p:pic>
      <p:sp>
        <p:nvSpPr>
          <p:cNvPr id="3" name="TextBox 2"/>
          <p:cNvSpPr txBox="1"/>
          <p:nvPr/>
        </p:nvSpPr>
        <p:spPr>
          <a:xfrm>
            <a:off x="6248400" y="5410200"/>
            <a:ext cx="2617930" cy="1077218"/>
          </a:xfrm>
          <a:prstGeom prst="rect">
            <a:avLst/>
          </a:prstGeom>
          <a:noFill/>
        </p:spPr>
        <p:txBody>
          <a:bodyPr wrap="square" rtlCol="0">
            <a:spAutoFit/>
          </a:bodyPr>
          <a:lstStyle/>
          <a:p>
            <a:r>
              <a:rPr lang="en-US" sz="3200" b="1" dirty="0" smtClean="0">
                <a:solidFill>
                  <a:schemeClr val="bg1"/>
                </a:solidFill>
              </a:rPr>
              <a:t>2015</a:t>
            </a:r>
          </a:p>
          <a:p>
            <a:r>
              <a:rPr lang="en-US" sz="3200" b="1" dirty="0" smtClean="0">
                <a:solidFill>
                  <a:schemeClr val="bg1"/>
                </a:solidFill>
              </a:rPr>
              <a:t>I/</a:t>
            </a:r>
            <a:r>
              <a:rPr lang="en-US" sz="3200" b="1" dirty="0" err="1" smtClean="0">
                <a:solidFill>
                  <a:schemeClr val="bg1"/>
                </a:solidFill>
              </a:rPr>
              <a:t>ITSEC</a:t>
            </a:r>
            <a:r>
              <a:rPr lang="en-US" sz="3200" b="1" dirty="0" smtClean="0">
                <a:solidFill>
                  <a:schemeClr val="bg1"/>
                </a:solidFill>
              </a:rPr>
              <a:t> Paper</a:t>
            </a:r>
            <a:endParaRPr lang="en-US" sz="3200" b="1" dirty="0">
              <a:solidFill>
                <a:schemeClr val="bg1"/>
              </a:solidFill>
            </a:endParaRPr>
          </a:p>
        </p:txBody>
      </p:sp>
    </p:spTree>
    <p:extLst>
      <p:ext uri="{BB962C8B-B14F-4D97-AF65-F5344CB8AC3E}">
        <p14:creationId xmlns:p14="http://schemas.microsoft.com/office/powerpoint/2010/main" val="31570241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99283">
            <a:off x="136525" y="1339850"/>
            <a:ext cx="8870950" cy="417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31557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Title 2"/>
          <p:cNvSpPr>
            <a:spLocks noGrp="1"/>
          </p:cNvSpPr>
          <p:nvPr>
            <p:ph type="title" idx="4294967295"/>
          </p:nvPr>
        </p:nvSpPr>
        <p:spPr>
          <a:xfrm>
            <a:off x="357188" y="228600"/>
            <a:ext cx="8786812" cy="623888"/>
          </a:xfrm>
          <a:prstGeom prst="rect">
            <a:avLst/>
          </a:prstGeom>
        </p:spPr>
        <p:txBody>
          <a:bodyPr/>
          <a:lstStyle/>
          <a:p>
            <a:pPr algn="l"/>
            <a:r>
              <a:rPr lang="en-US" altLang="en-US" dirty="0" smtClean="0">
                <a:ea typeface="ＭＳ Ｐゴシック" charset="-128"/>
              </a:rPr>
              <a:t>Case Studies </a:t>
            </a:r>
            <a:r>
              <a:rPr lang="mr-IN" altLang="en-US" dirty="0" smtClean="0">
                <a:ea typeface="ＭＳ Ｐゴシック" charset="-128"/>
              </a:rPr>
              <a:t>–</a:t>
            </a:r>
            <a:r>
              <a:rPr lang="en-US" altLang="en-US" dirty="0" smtClean="0">
                <a:ea typeface="ＭＳ Ｐゴシック" charset="-128"/>
              </a:rPr>
              <a:t> Global City Challenge</a:t>
            </a:r>
            <a:endParaRPr lang="en-US" altLang="en-US" dirty="0">
              <a:ea typeface="ＭＳ Ｐゴシック" charset="-128"/>
            </a:endParaRP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377537"/>
            <a:ext cx="9147856" cy="6102927"/>
          </a:xfrm>
          <a:prstGeom prst="rect">
            <a:avLst/>
          </a:prstGeom>
        </p:spPr>
      </p:pic>
    </p:spTree>
    <p:extLst>
      <p:ext uri="{BB962C8B-B14F-4D97-AF65-F5344CB8AC3E}">
        <p14:creationId xmlns:p14="http://schemas.microsoft.com/office/powerpoint/2010/main" val="6339726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Title 2"/>
          <p:cNvSpPr>
            <a:spLocks noGrp="1"/>
          </p:cNvSpPr>
          <p:nvPr>
            <p:ph type="title" idx="4294967295"/>
          </p:nvPr>
        </p:nvSpPr>
        <p:spPr>
          <a:xfrm>
            <a:off x="357188" y="228600"/>
            <a:ext cx="8786812" cy="623888"/>
          </a:xfrm>
          <a:prstGeom prst="rect">
            <a:avLst/>
          </a:prstGeom>
        </p:spPr>
        <p:txBody>
          <a:bodyPr/>
          <a:lstStyle/>
          <a:p>
            <a:pPr algn="l"/>
            <a:r>
              <a:rPr lang="en-US" altLang="en-US" dirty="0" smtClean="0">
                <a:ea typeface="ＭＳ Ｐゴシック" charset="-128"/>
              </a:rPr>
              <a:t>Case Studies </a:t>
            </a:r>
            <a:r>
              <a:rPr lang="mr-IN" altLang="en-US" dirty="0" smtClean="0">
                <a:ea typeface="ＭＳ Ｐゴシック" charset="-128"/>
              </a:rPr>
              <a:t>–</a:t>
            </a:r>
            <a:r>
              <a:rPr lang="en-US" altLang="en-US" dirty="0" smtClean="0">
                <a:ea typeface="ＭＳ Ｐゴシック" charset="-128"/>
              </a:rPr>
              <a:t> Global City Challenge</a:t>
            </a:r>
            <a:endParaRPr lang="en-US" altLang="en-US" dirty="0">
              <a:ea typeface="ＭＳ Ｐゴシック" charset="-128"/>
            </a:endParaRP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377537"/>
            <a:ext cx="9147856" cy="6102927"/>
          </a:xfrm>
          <a:prstGeom prst="rect">
            <a:avLst/>
          </a:prstGeom>
        </p:spPr>
      </p:pic>
      <p:sp>
        <p:nvSpPr>
          <p:cNvPr id="5" name="Slide Number Placeholder 1"/>
          <p:cNvSpPr>
            <a:spLocks noGrp="1"/>
          </p:cNvSpPr>
          <p:nvPr/>
        </p:nvSpPr>
        <p:spPr>
          <a:xfrm>
            <a:off x="6266197" y="6545262"/>
            <a:ext cx="2133600" cy="244475"/>
          </a:xfrm>
          <a:prstGeom prst="rect">
            <a:avLst/>
          </a:prstGeom>
        </p:spPr>
        <p:txBody>
          <a:bodyPr/>
          <a:lstStyle>
            <a:defPPr>
              <a:defRPr lang="en-US"/>
            </a:defPPr>
            <a:lvl1pPr algn="r" rtl="0" fontAlgn="base">
              <a:spcBef>
                <a:spcPct val="0"/>
              </a:spcBef>
              <a:spcAft>
                <a:spcPct val="0"/>
              </a:spcAft>
              <a:defRPr sz="1600" kern="1200">
                <a:solidFill>
                  <a:schemeClr val="tx1"/>
                </a:solidFill>
                <a:latin typeface="Tahoma" charset="0"/>
                <a:ea typeface="+mn-ea"/>
                <a:cs typeface="+mn-cs"/>
              </a:defRPr>
            </a:lvl1pPr>
            <a:lvl2pPr marL="457200" algn="l" rtl="0" fontAlgn="base">
              <a:spcBef>
                <a:spcPct val="0"/>
              </a:spcBef>
              <a:spcAft>
                <a:spcPct val="0"/>
              </a:spcAft>
              <a:defRPr sz="2400" kern="1200">
                <a:solidFill>
                  <a:schemeClr val="tx1"/>
                </a:solidFill>
                <a:latin typeface="Tahoma" charset="0"/>
                <a:ea typeface="+mn-ea"/>
                <a:cs typeface="+mn-cs"/>
              </a:defRPr>
            </a:lvl2pPr>
            <a:lvl3pPr marL="914400" algn="l" rtl="0" fontAlgn="base">
              <a:spcBef>
                <a:spcPct val="0"/>
              </a:spcBef>
              <a:spcAft>
                <a:spcPct val="0"/>
              </a:spcAft>
              <a:defRPr sz="2400" kern="1200">
                <a:solidFill>
                  <a:schemeClr val="tx1"/>
                </a:solidFill>
                <a:latin typeface="Tahoma" charset="0"/>
                <a:ea typeface="+mn-ea"/>
                <a:cs typeface="+mn-cs"/>
              </a:defRPr>
            </a:lvl3pPr>
            <a:lvl4pPr marL="1371600" algn="l" rtl="0" fontAlgn="base">
              <a:spcBef>
                <a:spcPct val="0"/>
              </a:spcBef>
              <a:spcAft>
                <a:spcPct val="0"/>
              </a:spcAft>
              <a:defRPr sz="2400" kern="1200">
                <a:solidFill>
                  <a:schemeClr val="tx1"/>
                </a:solidFill>
                <a:latin typeface="Tahoma" charset="0"/>
                <a:ea typeface="+mn-ea"/>
                <a:cs typeface="+mn-cs"/>
              </a:defRPr>
            </a:lvl4pPr>
            <a:lvl5pPr marL="1828800" algn="l" rtl="0" fontAlgn="base">
              <a:spcBef>
                <a:spcPct val="0"/>
              </a:spcBef>
              <a:spcAft>
                <a:spcPct val="0"/>
              </a:spcAft>
              <a:defRPr sz="2400" kern="1200">
                <a:solidFill>
                  <a:schemeClr val="tx1"/>
                </a:solidFill>
                <a:latin typeface="Tahoma" charset="0"/>
                <a:ea typeface="+mn-ea"/>
                <a:cs typeface="+mn-cs"/>
              </a:defRPr>
            </a:lvl5pPr>
            <a:lvl6pPr marL="2286000" algn="l" defTabSz="914400" rtl="0" eaLnBrk="1" latinLnBrk="0" hangingPunct="1">
              <a:defRPr sz="2400" kern="1200">
                <a:solidFill>
                  <a:schemeClr val="tx1"/>
                </a:solidFill>
                <a:latin typeface="Tahoma" charset="0"/>
                <a:ea typeface="+mn-ea"/>
                <a:cs typeface="+mn-cs"/>
              </a:defRPr>
            </a:lvl6pPr>
            <a:lvl7pPr marL="2743200" algn="l" defTabSz="914400" rtl="0" eaLnBrk="1" latinLnBrk="0" hangingPunct="1">
              <a:defRPr sz="2400" kern="1200">
                <a:solidFill>
                  <a:schemeClr val="tx1"/>
                </a:solidFill>
                <a:latin typeface="Tahoma" charset="0"/>
                <a:ea typeface="+mn-ea"/>
                <a:cs typeface="+mn-cs"/>
              </a:defRPr>
            </a:lvl7pPr>
            <a:lvl8pPr marL="3200400" algn="l" defTabSz="914400" rtl="0" eaLnBrk="1" latinLnBrk="0" hangingPunct="1">
              <a:defRPr sz="2400" kern="1200">
                <a:solidFill>
                  <a:schemeClr val="tx1"/>
                </a:solidFill>
                <a:latin typeface="Tahoma" charset="0"/>
                <a:ea typeface="+mn-ea"/>
                <a:cs typeface="+mn-cs"/>
              </a:defRPr>
            </a:lvl8pPr>
            <a:lvl9pPr marL="3657600" algn="l" defTabSz="914400" rtl="0" eaLnBrk="1" latinLnBrk="0" hangingPunct="1">
              <a:defRPr sz="2400" kern="1200">
                <a:solidFill>
                  <a:schemeClr val="tx1"/>
                </a:solidFill>
                <a:latin typeface="Tahoma" charset="0"/>
                <a:ea typeface="+mn-ea"/>
                <a:cs typeface="+mn-cs"/>
              </a:defRPr>
            </a:lvl9pPr>
          </a:lstStyle>
          <a:p>
            <a:pPr>
              <a:defRPr/>
            </a:pPr>
            <a:fld id="{17D850B0-89E9-4891-88F9-10D848BC539C}" type="slidenum">
              <a:rPr lang="en-US" smtClean="0"/>
              <a:pPr>
                <a:defRPr/>
              </a:pPr>
              <a:t>39</a:t>
            </a:fld>
            <a:endParaRPr lang="en-US"/>
          </a:p>
        </p:txBody>
      </p:sp>
      <p:sp>
        <p:nvSpPr>
          <p:cNvPr id="29" name="Rectangle 28"/>
          <p:cNvSpPr/>
          <p:nvPr/>
        </p:nvSpPr>
        <p:spPr>
          <a:xfrm>
            <a:off x="0" y="1"/>
            <a:ext cx="9144000" cy="6858000"/>
          </a:xfrm>
          <a:prstGeom prst="rect">
            <a:avLst/>
          </a:prstGeom>
          <a:solidFill>
            <a:srgbClr val="000000">
              <a:alpha val="4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1965144" y="5456237"/>
            <a:ext cx="2282140" cy="1211262"/>
            <a:chOff x="2057400" y="5456237"/>
            <a:chExt cx="2282140" cy="1211262"/>
          </a:xfrm>
        </p:grpSpPr>
        <p:pic>
          <p:nvPicPr>
            <p:cNvPr id="28" name="Picture 15" descr="Database, Data Storage, Information, Backup, Technolog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7400" y="5456237"/>
              <a:ext cx="2282140" cy="1211262"/>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17666" y="5888180"/>
              <a:ext cx="1361608" cy="584775"/>
            </a:xfrm>
            <a:prstGeom prst="rect">
              <a:avLst/>
            </a:prstGeom>
            <a:gradFill flip="none" rotWithShape="1">
              <a:gsLst>
                <a:gs pos="13000">
                  <a:schemeClr val="bg1"/>
                </a:gs>
                <a:gs pos="87000">
                  <a:schemeClr val="tx1">
                    <a:alpha val="0"/>
                  </a:schemeClr>
                </a:gs>
              </a:gsLst>
              <a:path path="circle">
                <a:fillToRect l="50000" t="50000" r="50000" b="50000"/>
              </a:path>
              <a:tileRect/>
            </a:gradFill>
          </p:spPr>
          <p:txBody>
            <a:bodyPr wrap="square" rtlCol="0">
              <a:spAutoFit/>
            </a:bodyPr>
            <a:lstStyle/>
            <a:p>
              <a:pPr algn="ctr"/>
              <a:r>
                <a:rPr lang="en-US" sz="3200" b="1" dirty="0" err="1" smtClean="0">
                  <a:latin typeface="Arial" panose="020B0604020202020204" pitchFamily="34" charset="0"/>
                  <a:cs typeface="Arial" panose="020B0604020202020204" pitchFamily="34" charset="0"/>
                </a:rPr>
                <a:t>LRS</a:t>
              </a:r>
              <a:endParaRPr lang="en-US" sz="3200" b="1" dirty="0">
                <a:latin typeface="Arial" panose="020B0604020202020204" pitchFamily="34" charset="0"/>
                <a:cs typeface="Arial" panose="020B0604020202020204" pitchFamily="34" charset="0"/>
              </a:endParaRPr>
            </a:p>
          </p:txBody>
        </p:sp>
      </p:grpSp>
      <p:sp>
        <p:nvSpPr>
          <p:cNvPr id="31" name="Down Arrow 30"/>
          <p:cNvSpPr/>
          <p:nvPr/>
        </p:nvSpPr>
        <p:spPr>
          <a:xfrm rot="20555105">
            <a:off x="2003424" y="1724621"/>
            <a:ext cx="304800" cy="3719519"/>
          </a:xfrm>
          <a:prstGeom prst="downArrow">
            <a:avLst/>
          </a:prstGeom>
          <a:solidFill>
            <a:srgbClr val="66FF33"/>
          </a:solidFill>
          <a:ln w="38100" cap="rnd">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32" name="Down Arrow 31"/>
          <p:cNvSpPr/>
          <p:nvPr/>
        </p:nvSpPr>
        <p:spPr>
          <a:xfrm rot="1642484">
            <a:off x="3931904" y="1806780"/>
            <a:ext cx="304800" cy="3719519"/>
          </a:xfrm>
          <a:prstGeom prst="downArrow">
            <a:avLst/>
          </a:prstGeom>
          <a:solidFill>
            <a:srgbClr val="66FF33"/>
          </a:solidFill>
          <a:ln w="38100" cap="rnd">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33" name="Down Arrow 32"/>
          <p:cNvSpPr/>
          <p:nvPr/>
        </p:nvSpPr>
        <p:spPr>
          <a:xfrm rot="2444461">
            <a:off x="5215807" y="1960045"/>
            <a:ext cx="304800" cy="3992413"/>
          </a:xfrm>
          <a:prstGeom prst="downArrow">
            <a:avLst/>
          </a:prstGeom>
          <a:solidFill>
            <a:srgbClr val="66FF33"/>
          </a:solidFill>
          <a:ln w="38100" cap="rnd">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34" name="Down Arrow 33"/>
          <p:cNvSpPr/>
          <p:nvPr/>
        </p:nvSpPr>
        <p:spPr>
          <a:xfrm rot="5400000">
            <a:off x="5049625" y="4858162"/>
            <a:ext cx="304800" cy="1755239"/>
          </a:xfrm>
          <a:prstGeom prst="downArrow">
            <a:avLst/>
          </a:prstGeom>
          <a:solidFill>
            <a:srgbClr val="66FF33"/>
          </a:solidFill>
          <a:ln w="38100" cap="rnd">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pic>
        <p:nvPicPr>
          <p:cNvPr id="23" name="Picture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8207" y="4683876"/>
            <a:ext cx="3497007" cy="1544721"/>
          </a:xfrm>
          <a:prstGeom prst="rect">
            <a:avLst/>
          </a:prstGeom>
          <a:noFill/>
          <a:ln w="38100">
            <a:solidFill>
              <a:schemeClr val="bg1"/>
            </a:solidFill>
            <a:miter lim="800000"/>
            <a:headEnd/>
            <a:tailEnd/>
          </a:ln>
          <a:effectLst>
            <a:outerShdw blurRad="63500" dist="38100" dir="2700000" algn="tl" rotWithShape="0">
              <a:prstClr val="black">
                <a:alpha val="86000"/>
              </a:prstClr>
            </a:outerShdw>
          </a:effectLst>
          <a:extLst>
            <a:ext uri="{909E8E84-426E-40DD-AFC4-6F175D3DCCD1}">
              <a14:hiddenFill xmlns:a14="http://schemas.microsoft.com/office/drawing/2010/main">
                <a:solidFill>
                  <a:schemeClr val="accent1"/>
                </a:solidFill>
              </a14:hiddenFill>
            </a:ext>
          </a:extLst>
        </p:spPr>
      </p:pic>
      <p:pic>
        <p:nvPicPr>
          <p:cNvPr id="24"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7358" y="182900"/>
            <a:ext cx="3022366" cy="2560299"/>
          </a:xfrm>
          <a:prstGeom prst="rect">
            <a:avLst/>
          </a:prstGeom>
          <a:noFill/>
          <a:ln w="38100">
            <a:solidFill>
              <a:schemeClr val="bg1"/>
            </a:solidFill>
            <a:miter lim="800000"/>
            <a:headEnd/>
            <a:tailEnd/>
          </a:ln>
          <a:effectLst>
            <a:outerShdw blurRad="63500" dist="38100" dir="2700000" algn="tl" rotWithShape="0">
              <a:prstClr val="black">
                <a:alpha val="86000"/>
              </a:prstClr>
            </a:outerShdw>
          </a:effectLst>
          <a:extLst>
            <a:ext uri="{909E8E84-426E-40DD-AFC4-6F175D3DCCD1}">
              <a14:hiddenFill xmlns:a14="http://schemas.microsoft.com/office/drawing/2010/main">
                <a:solidFill>
                  <a:schemeClr val="accent1"/>
                </a:solidFill>
              </a14:hiddenFill>
            </a:ext>
          </a:extLst>
        </p:spPr>
      </p:pic>
      <p:pic>
        <p:nvPicPr>
          <p:cNvPr id="25" name="Picture 2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39539" y="1274593"/>
            <a:ext cx="2057337" cy="1157252"/>
          </a:xfrm>
          <a:prstGeom prst="rect">
            <a:avLst/>
          </a:prstGeom>
          <a:noFill/>
          <a:ln w="38100">
            <a:solidFill>
              <a:schemeClr val="bg1"/>
            </a:solidFill>
            <a:miter lim="800000"/>
            <a:headEnd/>
            <a:tailEnd/>
          </a:ln>
          <a:effectLst>
            <a:outerShdw blurRad="63500" dist="38100" dir="2700000" algn="tl" rotWithShape="0">
              <a:prstClr val="black">
                <a:alpha val="86000"/>
              </a:prstClr>
            </a:outerShdw>
          </a:effectLst>
          <a:extLst>
            <a:ext uri="{909E8E84-426E-40DD-AFC4-6F175D3DCCD1}">
              <a14:hiddenFill xmlns:a14="http://schemas.microsoft.com/office/drawing/2010/main">
                <a:solidFill>
                  <a:schemeClr val="accent1"/>
                </a:solidFill>
              </a14:hiddenFill>
            </a:ext>
          </a:extLst>
        </p:spPr>
      </p:pic>
      <p:pic>
        <p:nvPicPr>
          <p:cNvPr id="26" name="Picture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619967"/>
            <a:ext cx="2021108" cy="1450124"/>
          </a:xfrm>
          <a:prstGeom prst="rect">
            <a:avLst/>
          </a:prstGeom>
          <a:noFill/>
          <a:ln w="38100">
            <a:solidFill>
              <a:schemeClr val="bg1"/>
            </a:solidFill>
            <a:miter lim="800000"/>
            <a:headEnd/>
            <a:tailEnd/>
          </a:ln>
          <a:effectLst>
            <a:outerShdw blurRad="63500" dist="38100" dir="2700000" algn="tl" rotWithShape="0">
              <a:prstClr val="black">
                <a:alpha val="86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311937993"/>
      </p:ext>
    </p:extLst>
  </p:cSld>
  <p:clrMapOvr>
    <a:masterClrMapping/>
  </p:clrMapOvr>
  <mc:AlternateContent xmlns:mc="http://schemas.openxmlformats.org/markup-compatibility/2006" xmlns:p14="http://schemas.microsoft.com/office/powerpoint/2010/main">
    <mc:Choice Requires="p14">
      <p:transition p14:dur="250" advClick="0">
        <p:fade/>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250"/>
                            </p:stCondLst>
                            <p:childTnLst>
                              <p:par>
                                <p:cTn id="13" presetID="10" presetClass="entr" presetSubtype="0" fill="hold" nodeType="afterEffect">
                                  <p:stCondLst>
                                    <p:cond delay="25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2000"/>
                            </p:stCondLst>
                            <p:childTnLst>
                              <p:par>
                                <p:cTn id="17" presetID="10" presetClass="entr" presetSubtype="0" fill="hold" nodeType="afterEffect">
                                  <p:stCondLst>
                                    <p:cond delay="25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750"/>
                            </p:stCondLst>
                            <p:childTnLst>
                              <p:par>
                                <p:cTn id="21" presetID="22" presetClass="entr" presetSubtype="1"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250"/>
                                        <p:tgtEl>
                                          <p:spTgt spid="31"/>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up)">
                                      <p:cBhvr>
                                        <p:cTn id="26" dur="250"/>
                                        <p:tgtEl>
                                          <p:spTgt spid="32"/>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up)">
                                      <p:cBhvr>
                                        <p:cTn id="29" dur="250"/>
                                        <p:tgtEl>
                                          <p:spTgt spid="33"/>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250"/>
                                        <p:tgtEl>
                                          <p:spTgt spid="34"/>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0" name="Title 4"/>
          <p:cNvSpPr txBox="1">
            <a:spLocks/>
          </p:cNvSpPr>
          <p:nvPr/>
        </p:nvSpPr>
        <p:spPr>
          <a:xfrm>
            <a:off x="178560" y="1371600"/>
            <a:ext cx="8786520" cy="2275199"/>
          </a:xfrm>
          <a:prstGeom prst="rect">
            <a:avLst/>
          </a:prstGeom>
          <a:effectLst>
            <a:outerShdw blurRad="50800" dist="38100" dir="2700000" algn="tl" rotWithShape="0">
              <a:prstClr val="black">
                <a:alpha val="90000"/>
              </a:prstClr>
            </a:outerShdw>
          </a:effectLst>
        </p:spPr>
        <p:txBody>
          <a:bodyPr/>
          <a:lstStyle>
            <a:defPPr lvl="0">
              <a:buSzPct val="45000"/>
              <a:buFont typeface="StarSymbol"/>
              <a:buNone/>
              <a:defRPr/>
            </a:defPPr>
            <a:lvl1pPr lvl="0" algn="ctr" rtl="0" hangingPunct="1">
              <a:lnSpc>
                <a:spcPct val="100000"/>
              </a:lnSpc>
              <a:spcBef>
                <a:spcPts val="0"/>
              </a:spcBef>
              <a:spcAft>
                <a:spcPts val="0"/>
              </a:spcAft>
              <a:buSzPct val="45000"/>
              <a:buFont typeface="StarSymbol"/>
              <a:buChar char="●"/>
              <a:tabLst/>
              <a:defRPr lang="en-US" sz="4200" b="1" i="0" u="none" strike="noStrike" kern="1200" cap="none" spc="0" baseline="0" dirty="0">
                <a:ln>
                  <a:noFill/>
                </a:ln>
                <a:solidFill>
                  <a:srgbClr val="000000"/>
                </a:solidFill>
                <a:highlight>
                  <a:scrgbClr r="0" g="0" b="0">
                    <a:alpha val="0"/>
                  </a:scrgbClr>
                </a:highlight>
                <a:latin typeface="Franklin Gothic Medium" pitchFamily="34"/>
                <a:ea typeface="Droid Sans Fallback" pitchFamily="2"/>
                <a:cs typeface="Helvetica Neue"/>
              </a:defRPr>
            </a:lvl1pPr>
            <a:lvl2pPr lvl="1">
              <a:buSzPct val="45000"/>
              <a:buFont typeface="StarSymbol"/>
              <a:buChar char="●"/>
              <a:defRPr/>
            </a:lvl2pPr>
            <a:lvl3pPr lvl="2">
              <a:buSzPct val="45000"/>
              <a:buFont typeface="StarSymbol"/>
              <a:buChar char="●"/>
              <a:defRPr/>
            </a:lvl3pPr>
            <a:lvl4pPr lvl="3">
              <a:buSzPct val="45000"/>
              <a:buFont typeface="StarSymbol"/>
              <a:buChar char="●"/>
              <a:defRPr/>
            </a:lvl4pPr>
            <a:lvl5pPr lvl="4">
              <a:buSzPct val="45000"/>
              <a:buFont typeface="StarSymbol"/>
              <a:buChar char="●"/>
              <a:defRPr/>
            </a:lvl5pPr>
            <a:lvl6pPr lvl="5">
              <a:buSzPct val="45000"/>
              <a:buFont typeface="StarSymbol"/>
              <a:buChar char="●"/>
              <a:defRPr/>
            </a:lvl6pPr>
            <a:lvl7pPr lvl="6">
              <a:buSzPct val="45000"/>
              <a:buFont typeface="StarSymbol"/>
              <a:buChar char="●"/>
              <a:defRPr/>
            </a:lvl7pPr>
            <a:lvl8pPr lvl="7">
              <a:buSzPct val="45000"/>
              <a:buFont typeface="StarSymbol"/>
              <a:buChar char="●"/>
              <a:defRPr/>
            </a:lvl8pPr>
            <a:lvl9pPr lvl="8">
              <a:buSzPct val="45000"/>
              <a:buFont typeface="StarSymbol"/>
              <a:buChar char="●"/>
              <a:defRPr/>
            </a:lvl9pPr>
          </a:lstStyle>
          <a:p>
            <a:pPr>
              <a:buFont typeface="StarSymbol"/>
              <a:buNone/>
            </a:pPr>
            <a:r>
              <a:rPr lang="en-US" sz="6600" dirty="0" smtClean="0">
                <a:solidFill>
                  <a:schemeClr val="bg1"/>
                </a:solidFill>
                <a:latin typeface="Arial Black" panose="020B0A04020102020204" pitchFamily="34" charset="0"/>
              </a:rPr>
              <a:t>Experience API</a:t>
            </a:r>
            <a:endParaRPr lang="en-US" sz="6600" dirty="0">
              <a:solidFill>
                <a:schemeClr val="bg1"/>
              </a:solidFill>
              <a:latin typeface="Arial Black" panose="020B0A04020102020204" pitchFamily="34" charset="0"/>
            </a:endParaRPr>
          </a:p>
        </p:txBody>
      </p:sp>
      <p:pic>
        <p:nvPicPr>
          <p:cNvPr id="1026" name="Picture 2"/>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1902" t="12213" r="45237" b="50000"/>
          <a:stretch/>
        </p:blipFill>
        <p:spPr bwMode="auto">
          <a:xfrm rot="21292936">
            <a:off x="5423954" y="2205287"/>
            <a:ext cx="3080815" cy="1524847"/>
          </a:xfrm>
          <a:prstGeom prst="rect">
            <a:avLst/>
          </a:prstGeom>
          <a:noFill/>
          <a:ln>
            <a:noFill/>
          </a:ln>
          <a:effectLst>
            <a:outerShdw blurRad="88900" dist="63500" dir="2700000" algn="tl" rotWithShape="0">
              <a:prstClr val="black">
                <a:alpha val="76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609600" y="4055901"/>
            <a:ext cx="8910312" cy="1384995"/>
          </a:xfrm>
          <a:prstGeom prst="rect">
            <a:avLst/>
          </a:prstGeom>
          <a:noFill/>
          <a:effectLst>
            <a:outerShdw blurRad="50800" dist="38100" dir="8100000" algn="tr" rotWithShape="0">
              <a:prstClr val="black">
                <a:alpha val="67000"/>
              </a:prstClr>
            </a:outerShdw>
          </a:effectLst>
        </p:spPr>
        <p:txBody>
          <a:bodyPr wrap="square" rtlCol="0">
            <a:spAutoFit/>
          </a:bodyPr>
          <a:lstStyle>
            <a:defPPr>
              <a:defRPr lang="en-US"/>
            </a:defPPr>
            <a:lvl1pPr algn="r">
              <a:buSzPct val="45000"/>
              <a:defRPr sz="2800" b="1">
                <a:solidFill>
                  <a:srgbClr val="FFC000"/>
                </a:solidFill>
                <a:highlight>
                  <a:scrgbClr r="0" g="0" b="0">
                    <a:alpha val="0"/>
                  </a:scrgbClr>
                </a:highlight>
                <a:latin typeface="+mj-lt"/>
                <a:ea typeface="Droid Sans Fallback" pitchFamily="2"/>
                <a:cs typeface="Helvetica Neue"/>
              </a:defRPr>
            </a:lvl1pPr>
          </a:lstStyle>
          <a:p>
            <a:r>
              <a:rPr lang="en-US" dirty="0"/>
              <a:t>Enable machine-readable communication (interoperability), storage, and access of the data </a:t>
            </a:r>
          </a:p>
          <a:p>
            <a:endParaRPr lang="en-US" dirty="0"/>
          </a:p>
        </p:txBody>
      </p:sp>
      <p:grpSp>
        <p:nvGrpSpPr>
          <p:cNvPr id="2" name="Group 1"/>
          <p:cNvGrpSpPr/>
          <p:nvPr/>
        </p:nvGrpSpPr>
        <p:grpSpPr>
          <a:xfrm>
            <a:off x="533400" y="2501703"/>
            <a:ext cx="6390321" cy="1535723"/>
            <a:chOff x="533400" y="2501703"/>
            <a:chExt cx="6390321" cy="1535723"/>
          </a:xfrm>
        </p:grpSpPr>
        <p:sp>
          <p:nvSpPr>
            <p:cNvPr id="13" name="TextBox 12"/>
            <p:cNvSpPr txBox="1"/>
            <p:nvPr/>
          </p:nvSpPr>
          <p:spPr>
            <a:xfrm>
              <a:off x="533400" y="2792510"/>
              <a:ext cx="4755117" cy="954107"/>
            </a:xfrm>
            <a:prstGeom prst="rect">
              <a:avLst/>
            </a:prstGeom>
            <a:noFill/>
            <a:effectLst>
              <a:outerShdw blurRad="50800" dist="38100" dir="8100000" algn="tr" rotWithShape="0">
                <a:prstClr val="black">
                  <a:alpha val="67000"/>
                </a:prstClr>
              </a:outerShdw>
            </a:effectLst>
          </p:spPr>
          <p:txBody>
            <a:bodyPr wrap="square" rtlCol="0">
              <a:spAutoFit/>
            </a:bodyPr>
            <a:lstStyle/>
            <a:p>
              <a:pPr algn="r">
                <a:buSzPct val="45000"/>
              </a:pPr>
              <a:r>
                <a:rPr lang="en-US" sz="2800" b="1" dirty="0">
                  <a:solidFill>
                    <a:srgbClr val="FFC000"/>
                  </a:solidFill>
                  <a:highlight>
                    <a:scrgbClr r="0" g="0" b="0">
                      <a:alpha val="0"/>
                    </a:scrgbClr>
                  </a:highlight>
                  <a:latin typeface="+mj-lt"/>
                  <a:ea typeface="Droid Sans Fallback" pitchFamily="2"/>
                  <a:cs typeface="Helvetica Neue"/>
                </a:rPr>
                <a:t>Track </a:t>
              </a:r>
              <a:r>
                <a:rPr lang="en-US" sz="2800" b="1" dirty="0" smtClean="0">
                  <a:solidFill>
                    <a:srgbClr val="FFC000"/>
                  </a:solidFill>
                  <a:highlight>
                    <a:scrgbClr r="0" g="0" b="0">
                      <a:alpha val="0"/>
                    </a:scrgbClr>
                  </a:highlight>
                  <a:latin typeface="+mj-lt"/>
                  <a:ea typeface="Droid Sans Fallback" pitchFamily="2"/>
                  <a:cs typeface="Helvetica Neue"/>
                </a:rPr>
                <a:t>data </a:t>
              </a:r>
              <a:r>
                <a:rPr lang="en-US" sz="2800" b="1" dirty="0">
                  <a:solidFill>
                    <a:srgbClr val="FFC000"/>
                  </a:solidFill>
                  <a:highlight>
                    <a:scrgbClr r="0" g="0" b="0">
                      <a:alpha val="0"/>
                    </a:scrgbClr>
                  </a:highlight>
                  <a:latin typeface="+mj-lt"/>
                  <a:ea typeface="Droid Sans Fallback" pitchFamily="2"/>
                  <a:cs typeface="Helvetica Neue"/>
                </a:rPr>
                <a:t>of learning experiences, broadly defined</a:t>
              </a:r>
            </a:p>
          </p:txBody>
        </p:sp>
        <p:sp>
          <p:nvSpPr>
            <p:cNvPr id="18" name="Oval 17"/>
            <p:cNvSpPr/>
            <p:nvPr/>
          </p:nvSpPr>
          <p:spPr>
            <a:xfrm>
              <a:off x="5362083" y="2501703"/>
              <a:ext cx="1500287" cy="1535723"/>
            </a:xfrm>
            <a:prstGeom prst="ellipse">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a:off x="5105400" y="2501704"/>
              <a:ext cx="1818321" cy="1362799"/>
            </a:xfrm>
            <a:prstGeom prst="arc">
              <a:avLst>
                <a:gd name="adj1" fmla="val 16200000"/>
                <a:gd name="adj2" fmla="val 6924463"/>
              </a:avLst>
            </a:prstGeom>
            <a:ln w="38100">
              <a:solidFill>
                <a:srgbClr val="FFC0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4" name="Oval 23"/>
          <p:cNvSpPr/>
          <p:nvPr/>
        </p:nvSpPr>
        <p:spPr>
          <a:xfrm rot="20875902">
            <a:off x="6346575" y="2108272"/>
            <a:ext cx="2323825" cy="1860355"/>
          </a:xfrm>
          <a:prstGeom prst="ellipse">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Oval 24"/>
          <p:cNvSpPr/>
          <p:nvPr/>
        </p:nvSpPr>
        <p:spPr>
          <a:xfrm rot="157432">
            <a:off x="6457742" y="2008529"/>
            <a:ext cx="2323825" cy="1860355"/>
          </a:xfrm>
          <a:prstGeom prst="ellipse">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66411663"/>
      </p:ext>
    </p:extLst>
  </p:cSld>
  <p:clrMapOvr>
    <a:overrideClrMapping bg1="lt1" tx1="dk1" bg2="lt2" tx2="dk2" accent1="accent1" accent2="accent2" accent3="accent3" accent4="accent4" accent5="accent5" accent6="accent6" hlink="hlink" folHlink="folHlink"/>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750"/>
                                        <p:tgtEl>
                                          <p:spTgt spid="2"/>
                                        </p:tgtEl>
                                      </p:cBhvr>
                                    </p:animEffect>
                                    <p:set>
                                      <p:cBhvr>
                                        <p:cTn id="7" dur="1" fill="hold">
                                          <p:stCondLst>
                                            <p:cond delay="749"/>
                                          </p:stCondLst>
                                        </p:cTn>
                                        <p:tgtEl>
                                          <p:spTgt spid="2"/>
                                        </p:tgtEl>
                                        <p:attrNameLst>
                                          <p:attrName>style.visibility</p:attrName>
                                        </p:attrNameLst>
                                      </p:cBhvr>
                                      <p:to>
                                        <p:strVal val="hidden"/>
                                      </p:to>
                                    </p:set>
                                  </p:childTnLst>
                                </p:cTn>
                              </p:par>
                            </p:childTnLst>
                          </p:cTn>
                        </p:par>
                        <p:par>
                          <p:cTn id="8" fill="hold">
                            <p:stCondLst>
                              <p:cond delay="750"/>
                            </p:stCondLst>
                            <p:childTnLst>
                              <p:par>
                                <p:cTn id="9" presetID="21" presetClass="entr" presetSubtype="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heel(1)">
                                      <p:cBhvr>
                                        <p:cTn id="11" dur="250"/>
                                        <p:tgtEl>
                                          <p:spTgt spid="25"/>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heel(1)">
                                      <p:cBhvr>
                                        <p:cTn id="15" dur="25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 grpId="0" animBg="1"/>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557" t="15229" r="40605"/>
          <a:stretch/>
        </p:blipFill>
        <p:spPr bwMode="auto">
          <a:xfrm>
            <a:off x="533400" y="-33760"/>
            <a:ext cx="5257800" cy="6876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096000" y="5410200"/>
            <a:ext cx="2617930" cy="1077218"/>
          </a:xfrm>
          <a:prstGeom prst="rect">
            <a:avLst/>
          </a:prstGeom>
          <a:noFill/>
        </p:spPr>
        <p:txBody>
          <a:bodyPr wrap="square" rtlCol="0">
            <a:spAutoFit/>
          </a:bodyPr>
          <a:lstStyle/>
          <a:p>
            <a:r>
              <a:rPr lang="en-US" sz="3200" b="1" dirty="0" smtClean="0">
                <a:solidFill>
                  <a:schemeClr val="bg1"/>
                </a:solidFill>
              </a:rPr>
              <a:t>2015</a:t>
            </a:r>
          </a:p>
          <a:p>
            <a:r>
              <a:rPr lang="en-US" sz="3200" b="1" dirty="0" smtClean="0">
                <a:solidFill>
                  <a:schemeClr val="bg1"/>
                </a:solidFill>
              </a:rPr>
              <a:t>I/</a:t>
            </a:r>
            <a:r>
              <a:rPr lang="en-US" sz="3200" b="1" dirty="0" err="1" smtClean="0">
                <a:solidFill>
                  <a:schemeClr val="bg1"/>
                </a:solidFill>
              </a:rPr>
              <a:t>ITSEC</a:t>
            </a:r>
            <a:r>
              <a:rPr lang="en-US" sz="3200" b="1" dirty="0" smtClean="0">
                <a:solidFill>
                  <a:schemeClr val="bg1"/>
                </a:solidFill>
              </a:rPr>
              <a:t> Paper</a:t>
            </a:r>
            <a:endParaRPr lang="en-US" sz="3200" b="1" dirty="0">
              <a:solidFill>
                <a:schemeClr val="bg1"/>
              </a:solidFill>
            </a:endParaRPr>
          </a:p>
        </p:txBody>
      </p:sp>
    </p:spTree>
    <p:extLst>
      <p:ext uri="{BB962C8B-B14F-4D97-AF65-F5344CB8AC3E}">
        <p14:creationId xmlns:p14="http://schemas.microsoft.com/office/powerpoint/2010/main" val="33453966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 y="1584325"/>
            <a:ext cx="9729788" cy="368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63291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Title 2"/>
          <p:cNvSpPr>
            <a:spLocks noGrp="1"/>
          </p:cNvSpPr>
          <p:nvPr>
            <p:ph type="title" idx="4294967295"/>
          </p:nvPr>
        </p:nvSpPr>
        <p:spPr>
          <a:xfrm>
            <a:off x="357188" y="228600"/>
            <a:ext cx="8786812" cy="623888"/>
          </a:xfrm>
          <a:prstGeom prst="rect">
            <a:avLst/>
          </a:prstGeom>
        </p:spPr>
        <p:txBody>
          <a:bodyPr/>
          <a:lstStyle/>
          <a:p>
            <a:r>
              <a:rPr lang="en-US" altLang="en-US" dirty="0" smtClean="0">
                <a:ea typeface="ＭＳ Ｐゴシック" charset="-128"/>
              </a:rPr>
              <a:t>Case Studies </a:t>
            </a:r>
            <a:r>
              <a:rPr lang="mr-IN" altLang="en-US" dirty="0" smtClean="0">
                <a:ea typeface="ＭＳ Ｐゴシック" charset="-128"/>
              </a:rPr>
              <a:t>–</a:t>
            </a:r>
            <a:r>
              <a:rPr lang="en-US" altLang="en-US" dirty="0" smtClean="0">
                <a:ea typeface="ＭＳ Ｐゴシック" charset="-128"/>
              </a:rPr>
              <a:t> RTO PDF Docs</a:t>
            </a:r>
            <a:endParaRPr lang="en-US" altLang="en-US" dirty="0">
              <a:ea typeface="ＭＳ Ｐゴシック" charset="-128"/>
            </a:endParaRPr>
          </a:p>
        </p:txBody>
      </p:sp>
      <p:pic>
        <p:nvPicPr>
          <p:cNvPr id="125955" name="Content Placeholder 7"/>
          <p:cNvPicPr>
            <a:picLocks noGrp="1" noChangeAspect="1"/>
          </p:cNvPicPr>
          <p:nvPr>
            <p:ph idx="4294967295"/>
          </p:nvPr>
        </p:nvPicPr>
        <p:blipFill>
          <a:blip r:embed="rId3" cstate="screen">
            <a:extLst>
              <a:ext uri="{28A0092B-C50C-407E-A947-70E740481C1C}">
                <a14:useLocalDpi xmlns:a14="http://schemas.microsoft.com/office/drawing/2010/main"/>
              </a:ext>
            </a:extLst>
          </a:blip>
          <a:stretch>
            <a:fillRect/>
          </a:stretch>
        </p:blipFill>
        <p:spPr>
          <a:xfrm>
            <a:off x="734291" y="152404"/>
            <a:ext cx="7675418" cy="6166644"/>
          </a:xfrm>
          <a:prstGeom prst="rect">
            <a:avLst/>
          </a:prstGeom>
        </p:spPr>
      </p:pic>
      <p:sp>
        <p:nvSpPr>
          <p:cNvPr id="2" name="TextBox 1"/>
          <p:cNvSpPr txBox="1"/>
          <p:nvPr/>
        </p:nvSpPr>
        <p:spPr>
          <a:xfrm>
            <a:off x="27709" y="6477000"/>
            <a:ext cx="3757567" cy="369332"/>
          </a:xfrm>
          <a:prstGeom prst="rect">
            <a:avLst/>
          </a:prstGeom>
          <a:noFill/>
        </p:spPr>
        <p:txBody>
          <a:bodyPr wrap="none" rtlCol="0">
            <a:spAutoFit/>
          </a:bodyPr>
          <a:lstStyle/>
          <a:p>
            <a:r>
              <a:rPr lang="en-US" dirty="0">
                <a:solidFill>
                  <a:schemeClr val="bg1"/>
                </a:solidFill>
              </a:rPr>
              <a:t>Images courtesy of http://risc-inc.com</a:t>
            </a:r>
          </a:p>
        </p:txBody>
      </p:sp>
      <p:pic>
        <p:nvPicPr>
          <p:cNvPr id="28676" name="Picture 4" descr="xAPI Annotator: Change highlight col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676" y="440328"/>
            <a:ext cx="7661564" cy="5884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701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76"/>
                                        </p:tgtEl>
                                        <p:attrNameLst>
                                          <p:attrName>style.visibility</p:attrName>
                                        </p:attrNameLst>
                                      </p:cBhvr>
                                      <p:to>
                                        <p:strVal val="visible"/>
                                      </p:to>
                                    </p:set>
                                    <p:animEffect transition="in" filter="fade">
                                      <p:cBhvr>
                                        <p:cTn id="7" dur="500"/>
                                        <p:tgtEl>
                                          <p:spTgt spid="28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10406" y="0"/>
            <a:ext cx="77231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986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440755">
            <a:off x="-298450" y="1519251"/>
            <a:ext cx="974248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28557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descr="https://www.theclio.com/web/ul/25428.5577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1474"/>
            <a:ext cx="9153525" cy="5953125"/>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https://www.theclio.com/web/ul/25428.5578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55" y="3797587"/>
            <a:ext cx="4590617" cy="3060412"/>
          </a:xfrm>
          <a:prstGeom prst="rect">
            <a:avLst/>
          </a:prstGeom>
          <a:noFill/>
          <a:extLst>
            <a:ext uri="{909E8E84-426E-40DD-AFC4-6F175D3DCCD1}">
              <a14:hiddenFill xmlns:a14="http://schemas.microsoft.com/office/drawing/2010/main">
                <a:solidFill>
                  <a:srgbClr val="FFFFFF"/>
                </a:solidFill>
              </a14:hiddenFill>
            </a:ext>
          </a:extLst>
        </p:spPr>
      </p:pic>
      <p:pic>
        <p:nvPicPr>
          <p:cNvPr id="21514" name="Picture 10" descr="https://www.theclio.com/web/ul/25428.5577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6761" y="3797587"/>
            <a:ext cx="4651827" cy="306041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4587315" y="-13855"/>
            <a:ext cx="0" cy="687185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3" descr="Y:\Shared\Clients\AAHOM\01 - RFED\01 - Graphics\Testing Photos\14149894741_181ec46d45_b.jp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421094" y="-13855"/>
            <a:ext cx="5739358" cy="3823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4" descr="museum.png"/>
          <p:cNvPicPr>
            <a:picLocks noChangeAspect="1"/>
          </p:cNvPicPr>
          <p:nvPr/>
        </p:nvPicPr>
        <p:blipFill rotWithShape="1">
          <a:blip r:embed="rId7" cstate="screen">
            <a:extLst>
              <a:ext uri="{28A0092B-C50C-407E-A947-70E740481C1C}">
                <a14:useLocalDpi xmlns:a14="http://schemas.microsoft.com/office/drawing/2010/main"/>
              </a:ext>
            </a:extLst>
          </a:blip>
          <a:srcRect l="12079" r="27049"/>
          <a:stretch/>
        </p:blipFill>
        <p:spPr bwMode="auto">
          <a:xfrm>
            <a:off x="-1" y="-13855"/>
            <a:ext cx="3421095" cy="3823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cxnSp>
        <p:nvCxnSpPr>
          <p:cNvPr id="9" name="Straight Connector 8"/>
          <p:cNvCxnSpPr/>
          <p:nvPr/>
        </p:nvCxnSpPr>
        <p:spPr>
          <a:xfrm flipH="1">
            <a:off x="-34636" y="3797587"/>
            <a:ext cx="926322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21094" y="-13855"/>
            <a:ext cx="0" cy="381144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70960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200"/>
                                        <p:tgtEl>
                                          <p:spTgt spid="12"/>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25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21514"/>
                                        </p:tgtEl>
                                        <p:attrNameLst>
                                          <p:attrName>style.visibility</p:attrName>
                                        </p:attrNameLst>
                                      </p:cBhvr>
                                      <p:to>
                                        <p:strVal val="visible"/>
                                      </p:to>
                                    </p:set>
                                    <p:animEffect transition="in" filter="fade">
                                      <p:cBhvr>
                                        <p:cTn id="13" dur="500"/>
                                        <p:tgtEl>
                                          <p:spTgt spid="21514"/>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1512"/>
                                        </p:tgtEl>
                                        <p:attrNameLst>
                                          <p:attrName>style.visibility</p:attrName>
                                        </p:attrNameLst>
                                      </p:cBhvr>
                                      <p:to>
                                        <p:strVal val="visible"/>
                                      </p:to>
                                    </p:set>
                                    <p:animEffect transition="in" filter="fade">
                                      <p:cBhvr>
                                        <p:cTn id="17" dur="500"/>
                                        <p:tgtEl>
                                          <p:spTgt spid="21512"/>
                                        </p:tgtEl>
                                      </p:cBhvr>
                                    </p:animEffect>
                                  </p:childTnLst>
                                </p:cTn>
                              </p:par>
                            </p:childTnLst>
                          </p:cTn>
                        </p:par>
                        <p:par>
                          <p:cTn id="18" fill="hold">
                            <p:stCondLst>
                              <p:cond delay="1000"/>
                            </p:stCondLst>
                            <p:childTnLst>
                              <p:par>
                                <p:cTn id="19" presetID="22" presetClass="entr" presetSubtype="4"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25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Picture 2" descr="\\192.168.114.10\elc\Shared\Clients\AAHOM\01 - RFED\Graphics\xAPI dashboard - screenshot.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9144000" cy="1206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56591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2494" t="10070" r="23008" b="4987"/>
          <a:stretch/>
        </p:blipFill>
        <p:spPr bwMode="auto">
          <a:xfrm>
            <a:off x="685800" y="15240"/>
            <a:ext cx="5153403" cy="6842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096000" y="5029200"/>
            <a:ext cx="2617930" cy="1200329"/>
          </a:xfrm>
          <a:prstGeom prst="rect">
            <a:avLst/>
          </a:prstGeom>
          <a:noFill/>
        </p:spPr>
        <p:txBody>
          <a:bodyPr wrap="square" rtlCol="0">
            <a:spAutoFit/>
          </a:bodyPr>
          <a:lstStyle/>
          <a:p>
            <a:r>
              <a:rPr lang="en-US" sz="2400" b="1" dirty="0" smtClean="0">
                <a:solidFill>
                  <a:schemeClr val="bg1"/>
                </a:solidFill>
              </a:rPr>
              <a:t>2015 Learning Solutions Magazine</a:t>
            </a:r>
            <a:endParaRPr lang="en-US" sz="2400" b="1" dirty="0">
              <a:solidFill>
                <a:schemeClr val="bg1"/>
              </a:solidFill>
            </a:endParaRPr>
          </a:p>
        </p:txBody>
      </p:sp>
    </p:spTree>
    <p:extLst>
      <p:ext uri="{BB962C8B-B14F-4D97-AF65-F5344CB8AC3E}">
        <p14:creationId xmlns:p14="http://schemas.microsoft.com/office/powerpoint/2010/main" val="6785079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7" name="Title 4"/>
          <p:cNvSpPr txBox="1">
            <a:spLocks/>
          </p:cNvSpPr>
          <p:nvPr/>
        </p:nvSpPr>
        <p:spPr>
          <a:xfrm>
            <a:off x="178560" y="1371600"/>
            <a:ext cx="8786520" cy="2275199"/>
          </a:xfrm>
          <a:prstGeom prst="rect">
            <a:avLst/>
          </a:prstGeom>
          <a:effectLst>
            <a:outerShdw blurRad="50800" dist="38100" dir="2700000" algn="tl" rotWithShape="0">
              <a:prstClr val="black">
                <a:alpha val="90000"/>
              </a:prstClr>
            </a:outerShdw>
          </a:effectLst>
        </p:spPr>
        <p:txBody>
          <a:bodyPr/>
          <a:lstStyle>
            <a:defPPr lvl="0">
              <a:buSzPct val="45000"/>
              <a:buFont typeface="StarSymbol"/>
              <a:buNone/>
              <a:defRPr/>
            </a:defPPr>
            <a:lvl1pPr lvl="0" algn="ctr" rtl="0" hangingPunct="1">
              <a:lnSpc>
                <a:spcPct val="100000"/>
              </a:lnSpc>
              <a:spcBef>
                <a:spcPts val="0"/>
              </a:spcBef>
              <a:spcAft>
                <a:spcPts val="0"/>
              </a:spcAft>
              <a:buSzPct val="45000"/>
              <a:buFont typeface="StarSymbol"/>
              <a:buChar char="●"/>
              <a:tabLst/>
              <a:defRPr lang="en-US" sz="4200" b="1" i="0" u="none" strike="noStrike" kern="1200" cap="none" spc="0" baseline="0" dirty="0">
                <a:ln>
                  <a:noFill/>
                </a:ln>
                <a:solidFill>
                  <a:srgbClr val="000000"/>
                </a:solidFill>
                <a:highlight>
                  <a:scrgbClr r="0" g="0" b="0">
                    <a:alpha val="0"/>
                  </a:scrgbClr>
                </a:highlight>
                <a:latin typeface="Franklin Gothic Medium" pitchFamily="34"/>
                <a:ea typeface="Droid Sans Fallback" pitchFamily="2"/>
                <a:cs typeface="Helvetica Neue"/>
              </a:defRPr>
            </a:lvl1pPr>
            <a:lvl2pPr lvl="1">
              <a:buSzPct val="45000"/>
              <a:buFont typeface="StarSymbol"/>
              <a:buChar char="●"/>
              <a:defRPr/>
            </a:lvl2pPr>
            <a:lvl3pPr lvl="2">
              <a:buSzPct val="45000"/>
              <a:buFont typeface="StarSymbol"/>
              <a:buChar char="●"/>
              <a:defRPr/>
            </a:lvl3pPr>
            <a:lvl4pPr lvl="3">
              <a:buSzPct val="45000"/>
              <a:buFont typeface="StarSymbol"/>
              <a:buChar char="●"/>
              <a:defRPr/>
            </a:lvl4pPr>
            <a:lvl5pPr lvl="4">
              <a:buSzPct val="45000"/>
              <a:buFont typeface="StarSymbol"/>
              <a:buChar char="●"/>
              <a:defRPr/>
            </a:lvl5pPr>
            <a:lvl6pPr lvl="5">
              <a:buSzPct val="45000"/>
              <a:buFont typeface="StarSymbol"/>
              <a:buChar char="●"/>
              <a:defRPr/>
            </a:lvl6pPr>
            <a:lvl7pPr lvl="6">
              <a:buSzPct val="45000"/>
              <a:buFont typeface="StarSymbol"/>
              <a:buChar char="●"/>
              <a:defRPr/>
            </a:lvl7pPr>
            <a:lvl8pPr lvl="7">
              <a:buSzPct val="45000"/>
              <a:buFont typeface="StarSymbol"/>
              <a:buChar char="●"/>
              <a:defRPr/>
            </a:lvl8pPr>
            <a:lvl9pPr lvl="8">
              <a:buSzPct val="45000"/>
              <a:buFont typeface="StarSymbol"/>
              <a:buChar char="●"/>
              <a:defRPr/>
            </a:lvl9pPr>
          </a:lstStyle>
          <a:p>
            <a:pPr>
              <a:buFont typeface="StarSymbol"/>
              <a:buNone/>
            </a:pPr>
            <a:r>
              <a:rPr lang="en-US" sz="7200" dirty="0" smtClean="0">
                <a:solidFill>
                  <a:schemeClr val="bg1"/>
                </a:solidFill>
                <a:latin typeface="Arial Black" panose="020B0A04020102020204" pitchFamily="34" charset="0"/>
              </a:rPr>
              <a:t>Future Learning Ecosystem</a:t>
            </a:r>
          </a:p>
          <a:p>
            <a:pPr>
              <a:buFont typeface="StarSymbol"/>
              <a:buNone/>
            </a:pPr>
            <a:r>
              <a:rPr lang="en-US" sz="7200" dirty="0" smtClean="0">
                <a:solidFill>
                  <a:schemeClr val="bg1"/>
                </a:solidFill>
                <a:latin typeface="Arial Black" panose="020B0A04020102020204" pitchFamily="34" charset="0"/>
              </a:rPr>
              <a:t>(</a:t>
            </a:r>
            <a:r>
              <a:rPr lang="en-US" sz="7200" dirty="0" err="1" smtClean="0">
                <a:solidFill>
                  <a:schemeClr val="bg1"/>
                </a:solidFill>
                <a:latin typeface="Arial Black" panose="020B0A04020102020204" pitchFamily="34" charset="0"/>
              </a:rPr>
              <a:t>TLA</a:t>
            </a:r>
            <a:r>
              <a:rPr lang="en-US" sz="7200" dirty="0" smtClean="0">
                <a:solidFill>
                  <a:schemeClr val="bg1"/>
                </a:solidFill>
                <a:latin typeface="Arial Black" panose="020B0A04020102020204" pitchFamily="34" charset="0"/>
              </a:rPr>
              <a:t>)</a:t>
            </a:r>
            <a:endParaRPr lang="en-US" sz="72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258769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30777" y="1412695"/>
            <a:ext cx="1828800" cy="2568815"/>
            <a:chOff x="430777" y="1412695"/>
            <a:chExt cx="1828800" cy="2568815"/>
          </a:xfrm>
        </p:grpSpPr>
        <p:pic>
          <p:nvPicPr>
            <p:cNvPr id="2" name="Picture 5" descr="C:\Users\sae\Desktop\BAA_GraphicBackgroun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1333496">
              <a:off x="553770" y="1412695"/>
              <a:ext cx="1159648" cy="17085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30777" y="3581400"/>
              <a:ext cx="1828800" cy="400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000" b="1" kern="0">
                  <a:solidFill>
                    <a:srgbClr val="FFFFFF"/>
                  </a:solidFill>
                  <a:latin typeface="Calibri" panose="020F0502020204030204" pitchFamily="34" charset="0"/>
                  <a:rtl val="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e-book</a:t>
              </a:r>
            </a:p>
          </p:txBody>
        </p:sp>
      </p:grpSp>
      <p:grpSp>
        <p:nvGrpSpPr>
          <p:cNvPr id="18" name="Group 17"/>
          <p:cNvGrpSpPr/>
          <p:nvPr/>
        </p:nvGrpSpPr>
        <p:grpSpPr>
          <a:xfrm>
            <a:off x="4766393" y="1890397"/>
            <a:ext cx="1828800" cy="2091113"/>
            <a:chOff x="4766393" y="1890397"/>
            <a:chExt cx="1828800" cy="2091113"/>
          </a:xfrm>
        </p:grpSpPr>
        <p:sp>
          <p:nvSpPr>
            <p:cNvPr id="14" name="TextBox 13"/>
            <p:cNvSpPr txBox="1"/>
            <p:nvPr/>
          </p:nvSpPr>
          <p:spPr>
            <a:xfrm>
              <a:off x="4766393" y="3581400"/>
              <a:ext cx="1828800" cy="400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000" b="1" kern="0">
                  <a:solidFill>
                    <a:srgbClr val="FFFFFF"/>
                  </a:solidFill>
                  <a:latin typeface="Calibri" panose="020F0502020204030204" pitchFamily="34" charset="0"/>
                  <a:rtl val="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smtClean="0"/>
                <a:t>Mobile</a:t>
              </a:r>
              <a:endParaRPr lang="en-US" dirty="0"/>
            </a:p>
          </p:txBody>
        </p:sp>
        <p:pic>
          <p:nvPicPr>
            <p:cNvPr id="2050" name="Picture 2" descr="Iphone, Cellphone, Smartphone, Mobile, Cell, Scree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1890397"/>
              <a:ext cx="1305332" cy="133121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Straight Connector 21"/>
          <p:cNvCxnSpPr/>
          <p:nvPr/>
        </p:nvCxnSpPr>
        <p:spPr>
          <a:xfrm>
            <a:off x="2092569" y="152400"/>
            <a:ext cx="0" cy="658368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308230" y="152400"/>
            <a:ext cx="0" cy="658368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523892" y="152400"/>
            <a:ext cx="0" cy="658368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943636" y="1370356"/>
            <a:ext cx="2483749" cy="2611154"/>
            <a:chOff x="1943636" y="1370356"/>
            <a:chExt cx="2483749" cy="2611154"/>
          </a:xfrm>
        </p:grpSpPr>
        <p:sp>
          <p:nvSpPr>
            <p:cNvPr id="12" name="TextBox 11"/>
            <p:cNvSpPr txBox="1"/>
            <p:nvPr/>
          </p:nvSpPr>
          <p:spPr>
            <a:xfrm>
              <a:off x="2598585" y="3581400"/>
              <a:ext cx="1828800"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000" b="1" kern="0">
                  <a:solidFill>
                    <a:srgbClr val="FFFFFF"/>
                  </a:solidFill>
                  <a:latin typeface="Calibri" panose="020F0502020204030204" pitchFamily="34" charset="0"/>
                  <a:rtl val="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err="1" smtClean="0"/>
                <a:t>LMS</a:t>
              </a:r>
              <a:endParaRPr lang="en-US" dirty="0"/>
            </a:p>
          </p:txBody>
        </p:sp>
        <p:pic>
          <p:nvPicPr>
            <p:cNvPr id="19" name="Picture 2"/>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1943636" y="1370356"/>
              <a:ext cx="2364593" cy="17364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6400800" y="1339279"/>
            <a:ext cx="2602693" cy="2642231"/>
            <a:chOff x="6400800" y="1339279"/>
            <a:chExt cx="2602693" cy="2642231"/>
          </a:xfrm>
        </p:grpSpPr>
        <p:sp>
          <p:nvSpPr>
            <p:cNvPr id="15" name="TextBox 14"/>
            <p:cNvSpPr txBox="1"/>
            <p:nvPr/>
          </p:nvSpPr>
          <p:spPr>
            <a:xfrm>
              <a:off x="6934200" y="3581400"/>
              <a:ext cx="1828800" cy="400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000" b="1" kern="0">
                  <a:solidFill>
                    <a:srgbClr val="FFFFFF"/>
                  </a:solidFill>
                  <a:latin typeface="Calibri" panose="020F0502020204030204" pitchFamily="34" charset="0"/>
                  <a:rtl val="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smtClean="0"/>
                <a:t>VR Simulation</a:t>
              </a:r>
              <a:endParaRPr lang="en-US" dirty="0"/>
            </a:p>
          </p:txBody>
        </p:sp>
        <p:pic>
          <p:nvPicPr>
            <p:cNvPr id="2056" name="Picture 8" descr="https://upload.wikimedia.org/wikipedia/commons/b/b2/Meta_2.jp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00800" y="1339279"/>
              <a:ext cx="2602693" cy="1882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954841" y="1148247"/>
            <a:ext cx="350464" cy="350464"/>
            <a:chOff x="685800" y="1076750"/>
            <a:chExt cx="447794" cy="447794"/>
          </a:xfrm>
        </p:grpSpPr>
        <p:sp>
          <p:nvSpPr>
            <p:cNvPr id="23" name="Oval 22"/>
            <p:cNvSpPr/>
            <p:nvPr/>
          </p:nvSpPr>
          <p:spPr>
            <a:xfrm>
              <a:off x="685800" y="1076750"/>
              <a:ext cx="447794" cy="44779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Oval 29"/>
            <p:cNvSpPr/>
            <p:nvPr/>
          </p:nvSpPr>
          <p:spPr>
            <a:xfrm>
              <a:off x="748505" y="1139455"/>
              <a:ext cx="322385" cy="322385"/>
            </a:xfrm>
            <a:prstGeom prst="ellipse">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33" name="Group 32"/>
          <p:cNvGrpSpPr/>
          <p:nvPr/>
        </p:nvGrpSpPr>
        <p:grpSpPr>
          <a:xfrm>
            <a:off x="2889149" y="1148247"/>
            <a:ext cx="350464" cy="350464"/>
            <a:chOff x="685800" y="1076750"/>
            <a:chExt cx="447794" cy="447794"/>
          </a:xfrm>
        </p:grpSpPr>
        <p:sp>
          <p:nvSpPr>
            <p:cNvPr id="34" name="Oval 33"/>
            <p:cNvSpPr/>
            <p:nvPr/>
          </p:nvSpPr>
          <p:spPr>
            <a:xfrm>
              <a:off x="685800" y="1076750"/>
              <a:ext cx="447794" cy="44779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Oval 34"/>
            <p:cNvSpPr/>
            <p:nvPr/>
          </p:nvSpPr>
          <p:spPr>
            <a:xfrm>
              <a:off x="748505" y="1139455"/>
              <a:ext cx="322385" cy="322385"/>
            </a:xfrm>
            <a:prstGeom prst="ellipse">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cxnSp>
        <p:nvCxnSpPr>
          <p:cNvPr id="29" name="Elbow Connector 28"/>
          <p:cNvCxnSpPr>
            <a:stCxn id="23" idx="0"/>
            <a:endCxn id="34" idx="0"/>
          </p:cNvCxnSpPr>
          <p:nvPr/>
        </p:nvCxnSpPr>
        <p:spPr>
          <a:xfrm rot="5400000" flipH="1" flipV="1">
            <a:off x="2097227" y="181093"/>
            <a:ext cx="12700" cy="1934308"/>
          </a:xfrm>
          <a:prstGeom prst="bentConnector3">
            <a:avLst>
              <a:gd name="adj1" fmla="val 3923079"/>
            </a:avLst>
          </a:prstGeom>
          <a:ln w="5715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34" idx="6"/>
            <a:endCxn id="43" idx="0"/>
          </p:cNvCxnSpPr>
          <p:nvPr/>
        </p:nvCxnSpPr>
        <p:spPr>
          <a:xfrm>
            <a:off x="3239613" y="1323479"/>
            <a:ext cx="2289853" cy="391686"/>
          </a:xfrm>
          <a:prstGeom prst="bentConnector2">
            <a:avLst/>
          </a:prstGeom>
          <a:ln w="5715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5354234" y="1715165"/>
            <a:ext cx="350464" cy="350464"/>
            <a:chOff x="685800" y="1076750"/>
            <a:chExt cx="447794" cy="447794"/>
          </a:xfrm>
        </p:grpSpPr>
        <p:sp>
          <p:nvSpPr>
            <p:cNvPr id="43" name="Oval 42"/>
            <p:cNvSpPr/>
            <p:nvPr/>
          </p:nvSpPr>
          <p:spPr>
            <a:xfrm>
              <a:off x="685800" y="1076750"/>
              <a:ext cx="447794" cy="44779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Oval 43"/>
            <p:cNvSpPr/>
            <p:nvPr/>
          </p:nvSpPr>
          <p:spPr>
            <a:xfrm>
              <a:off x="748505" y="1139455"/>
              <a:ext cx="322385" cy="322385"/>
            </a:xfrm>
            <a:prstGeom prst="ellipse">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47" name="Group 46"/>
          <p:cNvGrpSpPr/>
          <p:nvPr/>
        </p:nvGrpSpPr>
        <p:grpSpPr>
          <a:xfrm>
            <a:off x="8234700" y="1370356"/>
            <a:ext cx="350464" cy="350464"/>
            <a:chOff x="685800" y="1076750"/>
            <a:chExt cx="447794" cy="447794"/>
          </a:xfrm>
        </p:grpSpPr>
        <p:sp>
          <p:nvSpPr>
            <p:cNvPr id="48" name="Oval 47"/>
            <p:cNvSpPr/>
            <p:nvPr/>
          </p:nvSpPr>
          <p:spPr>
            <a:xfrm>
              <a:off x="685800" y="1076750"/>
              <a:ext cx="447794" cy="44779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Oval 48"/>
            <p:cNvSpPr/>
            <p:nvPr/>
          </p:nvSpPr>
          <p:spPr>
            <a:xfrm>
              <a:off x="748505" y="1139455"/>
              <a:ext cx="322385" cy="322385"/>
            </a:xfrm>
            <a:prstGeom prst="ellipse">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cxnSp>
        <p:nvCxnSpPr>
          <p:cNvPr id="50" name="Elbow Connector 49"/>
          <p:cNvCxnSpPr>
            <a:stCxn id="34" idx="0"/>
            <a:endCxn id="48" idx="0"/>
          </p:cNvCxnSpPr>
          <p:nvPr/>
        </p:nvCxnSpPr>
        <p:spPr>
          <a:xfrm rot="16200000" flipH="1">
            <a:off x="5626101" y="-1413474"/>
            <a:ext cx="222109" cy="5345551"/>
          </a:xfrm>
          <a:prstGeom prst="bentConnector3">
            <a:avLst>
              <a:gd name="adj1" fmla="val -102922"/>
            </a:avLst>
          </a:prstGeom>
          <a:ln w="5715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pic>
        <p:nvPicPr>
          <p:cNvPr id="2058" name="Picture 10" descr="https://upload.wikimedia.org/wikipedia/commons/thumb/d/dd/Pink-eraser.svg/247px-Pink-eraser.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0302" y="4191000"/>
            <a:ext cx="2352675"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1612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250"/>
                                        <p:tgtEl>
                                          <p:spTgt spid="1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250"/>
                                        <p:tgtEl>
                                          <p:spTgt spid="18"/>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5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up)">
                                      <p:cBhvr>
                                        <p:cTn id="24" dur="200"/>
                                        <p:tgtEl>
                                          <p:spTgt spid="22"/>
                                        </p:tgtEl>
                                      </p:cBhvr>
                                    </p:animEffect>
                                  </p:childTnLst>
                                </p:cTn>
                              </p:par>
                            </p:childTnLst>
                          </p:cTn>
                        </p:par>
                        <p:par>
                          <p:cTn id="25" fill="hold">
                            <p:stCondLst>
                              <p:cond delay="200"/>
                            </p:stCondLst>
                            <p:childTnLst>
                              <p:par>
                                <p:cTn id="26" presetID="22" presetClass="entr" presetSubtype="1"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up)">
                                      <p:cBhvr>
                                        <p:cTn id="28" dur="200"/>
                                        <p:tgtEl>
                                          <p:spTgt spid="27"/>
                                        </p:tgtEl>
                                      </p:cBhvr>
                                    </p:animEffect>
                                  </p:childTnLst>
                                </p:cTn>
                              </p:par>
                            </p:childTnLst>
                          </p:cTn>
                        </p:par>
                        <p:par>
                          <p:cTn id="29" fill="hold">
                            <p:stCondLst>
                              <p:cond delay="400"/>
                            </p:stCondLst>
                            <p:childTnLst>
                              <p:par>
                                <p:cTn id="30" presetID="22" presetClass="entr" presetSubtype="1" fill="hold"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up)">
                                      <p:cBhvr>
                                        <p:cTn id="32" dur="2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250"/>
                                        <p:tgtEl>
                                          <p:spTgt spid="25"/>
                                        </p:tgtEl>
                                      </p:cBhvr>
                                    </p:animEffect>
                                  </p:childTnLst>
                                </p:cTn>
                              </p:par>
                            </p:childTnLst>
                          </p:cTn>
                        </p:par>
                        <p:par>
                          <p:cTn id="38" fill="hold">
                            <p:stCondLst>
                              <p:cond delay="250"/>
                            </p:stCondLst>
                            <p:childTnLst>
                              <p:par>
                                <p:cTn id="39" presetID="22" presetClass="entr" presetSubtype="8" fill="hold"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500"/>
                                        <p:tgtEl>
                                          <p:spTgt spid="29"/>
                                        </p:tgtEl>
                                      </p:cBhvr>
                                    </p:animEffect>
                                  </p:childTnLst>
                                </p:cTn>
                              </p:par>
                            </p:childTnLst>
                          </p:cTn>
                        </p:par>
                        <p:par>
                          <p:cTn id="42" fill="hold">
                            <p:stCondLst>
                              <p:cond delay="750"/>
                            </p:stCondLst>
                            <p:childTnLst>
                              <p:par>
                                <p:cTn id="43" presetID="10" presetClass="entr" presetSubtype="0" fill="hold"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250"/>
                                        <p:tgtEl>
                                          <p:spTgt spid="3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250"/>
                                        <p:tgtEl>
                                          <p:spTgt spid="42"/>
                                        </p:tgtEl>
                                      </p:cBhvr>
                                    </p:animEffect>
                                  </p:childTnLst>
                                </p:cTn>
                              </p:par>
                            </p:childTnLst>
                          </p:cTn>
                        </p:par>
                        <p:par>
                          <p:cTn id="51" fill="hold">
                            <p:stCondLst>
                              <p:cond delay="250"/>
                            </p:stCondLst>
                            <p:childTnLst>
                              <p:par>
                                <p:cTn id="52" presetID="22" presetClass="entr" presetSubtype="2" fill="hold" nodeType="after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wipe(right)">
                                      <p:cBhvr>
                                        <p:cTn id="54" dur="500"/>
                                        <p:tgtEl>
                                          <p:spTgt spid="4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fade">
                                      <p:cBhvr>
                                        <p:cTn id="59" dur="250"/>
                                        <p:tgtEl>
                                          <p:spTgt spid="47"/>
                                        </p:tgtEl>
                                      </p:cBhvr>
                                    </p:animEffect>
                                  </p:childTnLst>
                                </p:cTn>
                              </p:par>
                            </p:childTnLst>
                          </p:cTn>
                        </p:par>
                        <p:par>
                          <p:cTn id="60" fill="hold">
                            <p:stCondLst>
                              <p:cond delay="250"/>
                            </p:stCondLst>
                            <p:childTnLst>
                              <p:par>
                                <p:cTn id="61" presetID="22" presetClass="entr" presetSubtype="2" fill="hold" nodeType="after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wipe(right)">
                                      <p:cBhvr>
                                        <p:cTn id="63" dur="500"/>
                                        <p:tgtEl>
                                          <p:spTgt spid="5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25"/>
                                        </p:tgtEl>
                                      </p:cBhvr>
                                    </p:animEffect>
                                    <p:set>
                                      <p:cBhvr>
                                        <p:cTn id="68" dur="1" fill="hold">
                                          <p:stCondLst>
                                            <p:cond delay="499"/>
                                          </p:stCondLst>
                                        </p:cTn>
                                        <p:tgtEl>
                                          <p:spTgt spid="25"/>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29"/>
                                        </p:tgtEl>
                                      </p:cBhvr>
                                    </p:animEffect>
                                    <p:set>
                                      <p:cBhvr>
                                        <p:cTn id="71" dur="1" fill="hold">
                                          <p:stCondLst>
                                            <p:cond delay="499"/>
                                          </p:stCondLst>
                                        </p:cTn>
                                        <p:tgtEl>
                                          <p:spTgt spid="29"/>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33"/>
                                        </p:tgtEl>
                                      </p:cBhvr>
                                    </p:animEffect>
                                    <p:set>
                                      <p:cBhvr>
                                        <p:cTn id="74" dur="1" fill="hold">
                                          <p:stCondLst>
                                            <p:cond delay="499"/>
                                          </p:stCondLst>
                                        </p:cTn>
                                        <p:tgtEl>
                                          <p:spTgt spid="33"/>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42"/>
                                        </p:tgtEl>
                                      </p:cBhvr>
                                    </p:animEffect>
                                    <p:set>
                                      <p:cBhvr>
                                        <p:cTn id="77" dur="1" fill="hold">
                                          <p:stCondLst>
                                            <p:cond delay="499"/>
                                          </p:stCondLst>
                                        </p:cTn>
                                        <p:tgtEl>
                                          <p:spTgt spid="42"/>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40"/>
                                        </p:tgtEl>
                                      </p:cBhvr>
                                    </p:animEffect>
                                    <p:set>
                                      <p:cBhvr>
                                        <p:cTn id="80" dur="1" fill="hold">
                                          <p:stCondLst>
                                            <p:cond delay="499"/>
                                          </p:stCondLst>
                                        </p:cTn>
                                        <p:tgtEl>
                                          <p:spTgt spid="40"/>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47"/>
                                        </p:tgtEl>
                                      </p:cBhvr>
                                    </p:animEffect>
                                    <p:set>
                                      <p:cBhvr>
                                        <p:cTn id="83" dur="1" fill="hold">
                                          <p:stCondLst>
                                            <p:cond delay="499"/>
                                          </p:stCondLst>
                                        </p:cTn>
                                        <p:tgtEl>
                                          <p:spTgt spid="47"/>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50"/>
                                        </p:tgtEl>
                                      </p:cBhvr>
                                    </p:animEffect>
                                    <p:set>
                                      <p:cBhvr>
                                        <p:cTn id="86" dur="1" fill="hold">
                                          <p:stCondLst>
                                            <p:cond delay="499"/>
                                          </p:stCondLst>
                                        </p:cTn>
                                        <p:tgtEl>
                                          <p:spTgt spid="50"/>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 presetClass="entr" presetSubtype="2" decel="44000" fill="hold" nodeType="clickEffect">
                                  <p:stCondLst>
                                    <p:cond delay="0"/>
                                  </p:stCondLst>
                                  <p:childTnLst>
                                    <p:set>
                                      <p:cBhvr>
                                        <p:cTn id="90" dur="1" fill="hold">
                                          <p:stCondLst>
                                            <p:cond delay="0"/>
                                          </p:stCondLst>
                                        </p:cTn>
                                        <p:tgtEl>
                                          <p:spTgt spid="2058"/>
                                        </p:tgtEl>
                                        <p:attrNameLst>
                                          <p:attrName>style.visibility</p:attrName>
                                        </p:attrNameLst>
                                      </p:cBhvr>
                                      <p:to>
                                        <p:strVal val="visible"/>
                                      </p:to>
                                    </p:set>
                                    <p:anim calcmode="lin" valueType="num">
                                      <p:cBhvr additive="base">
                                        <p:cTn id="91" dur="500" fill="hold"/>
                                        <p:tgtEl>
                                          <p:spTgt spid="2058"/>
                                        </p:tgtEl>
                                        <p:attrNameLst>
                                          <p:attrName>ppt_x</p:attrName>
                                        </p:attrNameLst>
                                      </p:cBhvr>
                                      <p:tavLst>
                                        <p:tav tm="0">
                                          <p:val>
                                            <p:strVal val="1+#ppt_w/2"/>
                                          </p:val>
                                        </p:tav>
                                        <p:tav tm="100000">
                                          <p:val>
                                            <p:strVal val="#ppt_x"/>
                                          </p:val>
                                        </p:tav>
                                      </p:tavLst>
                                    </p:anim>
                                    <p:anim calcmode="lin" valueType="num">
                                      <p:cBhvr additive="base">
                                        <p:cTn id="92" dur="500" fill="hold"/>
                                        <p:tgtEl>
                                          <p:spTgt spid="2058"/>
                                        </p:tgtEl>
                                        <p:attrNameLst>
                                          <p:attrName>ppt_y</p:attrName>
                                        </p:attrNameLst>
                                      </p:cBhvr>
                                      <p:tavLst>
                                        <p:tav tm="0">
                                          <p:val>
                                            <p:strVal val="#ppt_y"/>
                                          </p:val>
                                        </p:tav>
                                        <p:tav tm="100000">
                                          <p:val>
                                            <p:strVal val="#ppt_y"/>
                                          </p:val>
                                        </p:tav>
                                      </p:tavLst>
                                    </p:anim>
                                  </p:childTnLst>
                                </p:cTn>
                              </p:par>
                              <p:par>
                                <p:cTn id="93" presetID="0" presetClass="path" presetSubtype="0" accel="50000" decel="50000" fill="hold" nodeType="withEffect">
                                  <p:stCondLst>
                                    <p:cond delay="0"/>
                                  </p:stCondLst>
                                  <p:childTnLst>
                                    <p:animMotion origin="layout" path="M 5.55556E-7 -3.7037E-6 C -0.00087 -0.00278 -0.00104 -0.00625 -0.00261 -0.00856 C -0.00799 -0.01667 -0.02223 -0.02083 -0.02952 -0.02384 C -0.03924 -0.03264 -0.03264 -0.03681 -0.02431 -0.04097 C -0.01806 -0.04421 -0.01181 -0.04861 -0.00521 -0.04954 C 0.00208 -0.05069 0.0085 -0.05185 0.01545 -0.05463 C 0.01336 -0.06227 0.0059 -0.06736 5.55556E-7 -0.07014 C -0.00868 -0.08171 -0.00643 -0.07593 -0.00903 -0.08542 C -0.00782 -0.09676 -0.00851 -0.10324 -0.00261 -0.11111 C 0.00017 -0.12106 0.0092 -0.12268 0.01545 -0.12824 C 0.01944 -0.13657 0.01823 -0.13889 0.01146 -0.1419 C 0.00729 -0.14745 0.00382 -0.14954 -0.00122 -0.1537 C -0.01094 -0.16181 -0.00191 -0.15602 -0.01146 -0.16574 C -0.01337 -0.16782 -0.0158 -0.16898 -0.01789 -0.17083 C -0.02205 -0.175 -0.02448 -0.18148 -0.02813 -0.18634 C -0.03212 -0.20093 -0.02674 -0.20069 -0.01927 -0.20671 C -0.00816 -0.21551 -0.01563 -0.21227 -0.00643 -0.21528 C -0.00122 -0.21991 0.00086 -0.22523 -0.00261 -0.23426 C -0.0033 -0.23611 -0.00521 -0.23611 -0.00643 -0.2375 C -0.00782 -0.23912 -0.00886 -0.24097 -0.01025 -0.24259 C -0.01945 -0.25278 -0.03021 -0.26181 -0.03716 -0.27523 C -0.03039 -0.27986 -0.02292 -0.2831 -0.01545 -0.28542 C -0.00868 -0.28981 -0.00157 -0.29143 0.00521 -0.2956 C 0.00937 -0.30463 0.00781 -0.31458 5.55556E-7 -0.31782 C -0.01059 -0.33194 -0.02136 -0.34236 -0.03594 -0.34861 C -0.03716 -0.34977 -0.03976 -0.35 -0.03976 -0.35208 C -0.03976 -0.35602 -0.03264 -0.35602 -0.02813 -0.35718 C -0.01841 -0.35972 -0.00851 -0.3625 0.00121 -0.36574 C 0.01163 -0.37569 0.00937 -0.36944 0.01146 -0.38125 C 0.00937 -0.3963 0.00364 -0.40741 -0.00382 -0.41875 C -0.0099 -0.42824 -0.01389 -0.43889 -0.02049 -0.44792 C -0.02205 -0.45393 -0.02344 -0.45926 -0.0257 -0.46481 C -0.02709 -0.47292 -0.03334 -0.4956 -0.02188 -0.4956 " pathEditMode="relative" ptsTypes="ffffffffffffffffffffffffffffffffA">
                                      <p:cBhvr>
                                        <p:cTn id="94" dur="1500" fill="hold"/>
                                        <p:tgtEl>
                                          <p:spTgt spid="2058"/>
                                        </p:tgtEl>
                                        <p:attrNameLst>
                                          <p:attrName>ppt_x</p:attrName>
                                          <p:attrName>ppt_y</p:attrName>
                                        </p:attrNameLst>
                                      </p:cBhvr>
                                    </p:animMotion>
                                  </p:childTnLst>
                                </p:cTn>
                              </p:par>
                              <p:par>
                                <p:cTn id="95" presetID="10" presetClass="exit" presetSubtype="0" fill="hold" nodeType="withEffect">
                                  <p:stCondLst>
                                    <p:cond delay="500"/>
                                  </p:stCondLst>
                                  <p:childTnLst>
                                    <p:animEffect transition="out" filter="fade">
                                      <p:cBhvr>
                                        <p:cTn id="96" dur="750"/>
                                        <p:tgtEl>
                                          <p:spTgt spid="22"/>
                                        </p:tgtEl>
                                      </p:cBhvr>
                                    </p:animEffect>
                                    <p:set>
                                      <p:cBhvr>
                                        <p:cTn id="97" dur="1" fill="hold">
                                          <p:stCondLst>
                                            <p:cond delay="749"/>
                                          </p:stCondLst>
                                        </p:cTn>
                                        <p:tgtEl>
                                          <p:spTgt spid="22"/>
                                        </p:tgtEl>
                                        <p:attrNameLst>
                                          <p:attrName>style.visibility</p:attrName>
                                        </p:attrNameLst>
                                      </p:cBhvr>
                                      <p:to>
                                        <p:strVal val="hidden"/>
                                      </p:to>
                                    </p:set>
                                  </p:childTnLst>
                                </p:cTn>
                              </p:par>
                              <p:par>
                                <p:cTn id="98" presetID="10" presetClass="exit" presetSubtype="0" fill="hold" nodeType="withEffect">
                                  <p:stCondLst>
                                    <p:cond delay="500"/>
                                  </p:stCondLst>
                                  <p:childTnLst>
                                    <p:animEffect transition="out" filter="fade">
                                      <p:cBhvr>
                                        <p:cTn id="99" dur="750"/>
                                        <p:tgtEl>
                                          <p:spTgt spid="27"/>
                                        </p:tgtEl>
                                      </p:cBhvr>
                                    </p:animEffect>
                                    <p:set>
                                      <p:cBhvr>
                                        <p:cTn id="100" dur="1" fill="hold">
                                          <p:stCondLst>
                                            <p:cond delay="749"/>
                                          </p:stCondLst>
                                        </p:cTn>
                                        <p:tgtEl>
                                          <p:spTgt spid="27"/>
                                        </p:tgtEl>
                                        <p:attrNameLst>
                                          <p:attrName>style.visibility</p:attrName>
                                        </p:attrNameLst>
                                      </p:cBhvr>
                                      <p:to>
                                        <p:strVal val="hidden"/>
                                      </p:to>
                                    </p:set>
                                  </p:childTnLst>
                                </p:cTn>
                              </p:par>
                              <p:par>
                                <p:cTn id="101" presetID="10" presetClass="exit" presetSubtype="0" fill="hold" nodeType="withEffect">
                                  <p:stCondLst>
                                    <p:cond delay="500"/>
                                  </p:stCondLst>
                                  <p:childTnLst>
                                    <p:animEffect transition="out" filter="fade">
                                      <p:cBhvr>
                                        <p:cTn id="102" dur="750"/>
                                        <p:tgtEl>
                                          <p:spTgt spid="28"/>
                                        </p:tgtEl>
                                      </p:cBhvr>
                                    </p:animEffect>
                                    <p:set>
                                      <p:cBhvr>
                                        <p:cTn id="103" dur="1" fill="hold">
                                          <p:stCondLst>
                                            <p:cond delay="749"/>
                                          </p:stCondLst>
                                        </p:cTn>
                                        <p:tgtEl>
                                          <p:spTgt spid="28"/>
                                        </p:tgtEl>
                                        <p:attrNameLst>
                                          <p:attrName>style.visibility</p:attrName>
                                        </p:attrNameLst>
                                      </p:cBhvr>
                                      <p:to>
                                        <p:strVal val="hidden"/>
                                      </p:to>
                                    </p:set>
                                  </p:childTnLst>
                                </p:cTn>
                              </p:par>
                            </p:childTnLst>
                          </p:cTn>
                        </p:par>
                        <p:par>
                          <p:cTn id="104" fill="hold">
                            <p:stCondLst>
                              <p:cond delay="1500"/>
                            </p:stCondLst>
                            <p:childTnLst>
                              <p:par>
                                <p:cTn id="105" presetID="10" presetClass="exit" presetSubtype="0" fill="hold" nodeType="afterEffect">
                                  <p:stCondLst>
                                    <p:cond delay="0"/>
                                  </p:stCondLst>
                                  <p:childTnLst>
                                    <p:animEffect transition="out" filter="fade">
                                      <p:cBhvr>
                                        <p:cTn id="106" dur="500"/>
                                        <p:tgtEl>
                                          <p:spTgt spid="2058"/>
                                        </p:tgtEl>
                                      </p:cBhvr>
                                    </p:animEffect>
                                    <p:set>
                                      <p:cBhvr>
                                        <p:cTn id="107" dur="1" fill="hold">
                                          <p:stCondLst>
                                            <p:cond delay="499"/>
                                          </p:stCondLst>
                                        </p:cTn>
                                        <p:tgtEl>
                                          <p:spTgt spid="20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457200" y="2057400"/>
            <a:ext cx="2364593" cy="173649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Elbow Connector 7"/>
          <p:cNvCxnSpPr>
            <a:stCxn id="4" idx="0"/>
          </p:cNvCxnSpPr>
          <p:nvPr/>
        </p:nvCxnSpPr>
        <p:spPr>
          <a:xfrm rot="5400000" flipH="1" flipV="1">
            <a:off x="3829648" y="-666151"/>
            <a:ext cx="533400" cy="4913703"/>
          </a:xfrm>
          <a:prstGeom prst="bentConnector2">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6146" name="Picture 2" descr="Computer, Database, Network, Serv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8392" y="1253307"/>
            <a:ext cx="2717554" cy="334468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Elbow Connector 10"/>
          <p:cNvCxnSpPr>
            <a:stCxn id="6146" idx="2"/>
            <a:endCxn id="4" idx="2"/>
          </p:cNvCxnSpPr>
          <p:nvPr/>
        </p:nvCxnSpPr>
        <p:spPr>
          <a:xfrm rot="5400000" flipH="1">
            <a:off x="4036287" y="1397107"/>
            <a:ext cx="804092" cy="5597672"/>
          </a:xfrm>
          <a:prstGeom prst="bentConnector3">
            <a:avLst>
              <a:gd name="adj1" fmla="val -28430"/>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877427" y="3793897"/>
            <a:ext cx="2647680" cy="461665"/>
          </a:xfrm>
          <a:prstGeom prst="rect">
            <a:avLst/>
          </a:prstGeom>
          <a:noFill/>
        </p:spPr>
        <p:txBody>
          <a:bodyPr wrap="square" rtlCol="0">
            <a:spAutoFit/>
          </a:bodyPr>
          <a:lstStyle/>
          <a:p>
            <a:pPr algn="ctr"/>
            <a:r>
              <a:rPr lang="en-US" sz="2400" b="1" spc="300" dirty="0" smtClean="0">
                <a:solidFill>
                  <a:srgbClr val="66FF33"/>
                </a:solidFill>
                <a:effectLst>
                  <a:glow rad="101600">
                    <a:schemeClr val="tx1">
                      <a:alpha val="60000"/>
                    </a:schemeClr>
                  </a:glow>
                </a:effectLst>
                <a:latin typeface="Courier New" panose="02070309020205020404" pitchFamily="49" charset="0"/>
                <a:cs typeface="Courier New" panose="02070309020205020404" pitchFamily="49" charset="0"/>
              </a:rPr>
              <a:t>&lt;RESPONSE&gt;</a:t>
            </a:r>
            <a:endParaRPr lang="en-US" sz="2400" b="1" spc="300" dirty="0">
              <a:solidFill>
                <a:srgbClr val="66FF33"/>
              </a:solidFill>
              <a:effectLst>
                <a:glow rad="101600">
                  <a:schemeClr val="tx1">
                    <a:alpha val="60000"/>
                  </a:schemeClr>
                </a:glow>
              </a:effectLst>
              <a:latin typeface="Courier New" panose="02070309020205020404" pitchFamily="49" charset="0"/>
              <a:cs typeface="Courier New" panose="02070309020205020404" pitchFamily="49" charset="0"/>
            </a:endParaRPr>
          </a:p>
        </p:txBody>
      </p:sp>
      <p:pic>
        <p:nvPicPr>
          <p:cNvPr id="6148" name="Picture 4" descr="https://upload.wikimedia.org/wikipedia/commons/2/22/Spur_gears_animation.gif"/>
          <p:cNvPicPr>
            <a:picLocks noChangeAspect="1" noChangeArrowheads="1" noCrop="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79187" y="2762904"/>
            <a:ext cx="1676400" cy="942976"/>
          </a:xfrm>
          <a:prstGeom prst="rect">
            <a:avLst/>
          </a:prstGeom>
          <a:noFill/>
          <a:effectLst>
            <a:glow rad="2286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15656" y="2285999"/>
            <a:ext cx="2647680" cy="461665"/>
          </a:xfrm>
          <a:prstGeom prst="rect">
            <a:avLst/>
          </a:prstGeom>
          <a:noFill/>
        </p:spPr>
        <p:txBody>
          <a:bodyPr wrap="square" rtlCol="0">
            <a:spAutoFit/>
          </a:bodyPr>
          <a:lstStyle/>
          <a:p>
            <a:pPr algn="ctr"/>
            <a:r>
              <a:rPr lang="en-US" sz="2400" b="1" spc="300" dirty="0" smtClean="0">
                <a:solidFill>
                  <a:srgbClr val="66FF33"/>
                </a:solidFill>
                <a:effectLst>
                  <a:glow rad="101600">
                    <a:schemeClr val="tx1">
                      <a:alpha val="60000"/>
                    </a:schemeClr>
                  </a:glow>
                </a:effectLst>
                <a:latin typeface="Courier New" panose="02070309020205020404" pitchFamily="49" charset="0"/>
                <a:cs typeface="Courier New" panose="02070309020205020404" pitchFamily="49" charset="0"/>
              </a:rPr>
              <a:t>&lt;MESSAGE&gt;</a:t>
            </a:r>
            <a:endParaRPr lang="en-US" sz="2400" b="1" spc="300" dirty="0">
              <a:solidFill>
                <a:srgbClr val="66FF33"/>
              </a:solidFill>
              <a:effectLst>
                <a:glow rad="101600">
                  <a:schemeClr val="tx1">
                    <a:alpha val="60000"/>
                  </a:schemeClr>
                </a:glow>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74676687"/>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4"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par>
                          <p:cTn id="8" fill="hold">
                            <p:stCondLst>
                              <p:cond delay="750"/>
                            </p:stCondLst>
                            <p:childTnLst>
                              <p:par>
                                <p:cTn id="9" presetID="57" presetClass="path" presetSubtype="0" accel="50000" decel="50000" fill="hold" grpId="2" nodeType="afterEffect">
                                  <p:stCondLst>
                                    <p:cond delay="0"/>
                                  </p:stCondLst>
                                  <p:childTnLst>
                                    <p:animMotion origin="layout" path="M -2.77778E-7 1.85185E-6 L -2.77778E-7 -0.14468 L 0.26024 -0.14468 L 0.60139 -0.1456 " pathEditMode="relative" rAng="0" ptsTypes="FFFF">
                                      <p:cBhvr>
                                        <p:cTn id="10" dur="2000" fill="hold"/>
                                        <p:tgtEl>
                                          <p:spTgt spid="6"/>
                                        </p:tgtEl>
                                        <p:attrNameLst>
                                          <p:attrName>ppt_x</p:attrName>
                                          <p:attrName>ppt_y</p:attrName>
                                        </p:attrNameLst>
                                      </p:cBhvr>
                                      <p:rCtr x="30069" y="-7292"/>
                                    </p:animMotion>
                                  </p:childTnLst>
                                </p:cTn>
                              </p:par>
                              <p:par>
                                <p:cTn id="11" presetID="22" presetClass="entr" presetSubtype="8" fill="hold" nodeType="withEffect">
                                  <p:stCondLst>
                                    <p:cond delay="25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1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3" nodeType="clickEffect">
                                  <p:stCondLst>
                                    <p:cond delay="0"/>
                                  </p:stCondLst>
                                  <p:childTnLst>
                                    <p:animEffect transition="out" filter="fade">
                                      <p:cBhvr>
                                        <p:cTn id="17" dur="250"/>
                                        <p:tgtEl>
                                          <p:spTgt spid="6"/>
                                        </p:tgtEl>
                                      </p:cBhvr>
                                    </p:animEffect>
                                    <p:set>
                                      <p:cBhvr>
                                        <p:cTn id="18" dur="1" fill="hold">
                                          <p:stCondLst>
                                            <p:cond delay="249"/>
                                          </p:stCondLst>
                                        </p:cTn>
                                        <p:tgtEl>
                                          <p:spTgt spid="6"/>
                                        </p:tgtEl>
                                        <p:attrNameLst>
                                          <p:attrName>style.visibility</p:attrName>
                                        </p:attrNameLst>
                                      </p:cBhvr>
                                      <p:to>
                                        <p:strVal val="hidden"/>
                                      </p:to>
                                    </p:set>
                                  </p:childTnLst>
                                </p:cTn>
                              </p:par>
                            </p:childTnLst>
                          </p:cTn>
                        </p:par>
                        <p:par>
                          <p:cTn id="19" fill="hold">
                            <p:stCondLst>
                              <p:cond delay="250"/>
                            </p:stCondLst>
                            <p:childTnLst>
                              <p:par>
                                <p:cTn id="20" presetID="10" presetClass="entr" presetSubtype="0" fill="hold" nodeType="afterEffect">
                                  <p:stCondLst>
                                    <p:cond delay="0"/>
                                  </p:stCondLst>
                                  <p:childTnLst>
                                    <p:set>
                                      <p:cBhvr>
                                        <p:cTn id="21" dur="1" fill="hold">
                                          <p:stCondLst>
                                            <p:cond delay="0"/>
                                          </p:stCondLst>
                                        </p:cTn>
                                        <p:tgtEl>
                                          <p:spTgt spid="6148"/>
                                        </p:tgtEl>
                                        <p:attrNameLst>
                                          <p:attrName>style.visibility</p:attrName>
                                        </p:attrNameLst>
                                      </p:cBhvr>
                                      <p:to>
                                        <p:strVal val="visible"/>
                                      </p:to>
                                    </p:set>
                                    <p:animEffect transition="in" filter="fade">
                                      <p:cBhvr>
                                        <p:cTn id="22" dur="500"/>
                                        <p:tgtEl>
                                          <p:spTgt spid="61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6148"/>
                                        </p:tgtEl>
                                      </p:cBhvr>
                                    </p:animEffect>
                                    <p:set>
                                      <p:cBhvr>
                                        <p:cTn id="27" dur="1" fill="hold">
                                          <p:stCondLst>
                                            <p:cond delay="499"/>
                                          </p:stCondLst>
                                        </p:cTn>
                                        <p:tgtEl>
                                          <p:spTgt spid="6148"/>
                                        </p:tgtEl>
                                        <p:attrNameLst>
                                          <p:attrName>style.visibility</p:attrName>
                                        </p:attrNameLst>
                                      </p:cBhvr>
                                      <p:to>
                                        <p:strVal val="hidden"/>
                                      </p:to>
                                    </p:set>
                                  </p:childTnLst>
                                </p:cTn>
                              </p:par>
                              <p:par>
                                <p:cTn id="28" presetID="10" presetClass="entr" presetSubtype="0" fill="hold" grpId="3" nodeType="withEffect">
                                  <p:stCondLst>
                                    <p:cond delay="25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par>
                          <p:cTn id="31" fill="hold">
                            <p:stCondLst>
                              <p:cond delay="750"/>
                            </p:stCondLst>
                            <p:childTnLst>
                              <p:par>
                                <p:cTn id="32" presetID="57" presetClass="path" presetSubtype="0" accel="50000" decel="50000" fill="hold" grpId="2" nodeType="afterEffect">
                                  <p:stCondLst>
                                    <p:cond delay="0"/>
                                  </p:stCondLst>
                                  <p:childTnLst>
                                    <p:animMotion origin="layout" path="M 0 4.44444E-6 L 0.00122 0.1155 L -0.60885 0.11713 L -0.60955 -0.03311 " pathEditMode="relative" rAng="0" ptsTypes="FFFF">
                                      <p:cBhvr>
                                        <p:cTn id="33" dur="2500" fill="hold"/>
                                        <p:tgtEl>
                                          <p:spTgt spid="15"/>
                                        </p:tgtEl>
                                        <p:attrNameLst>
                                          <p:attrName>ppt_x</p:attrName>
                                          <p:attrName>ppt_y</p:attrName>
                                        </p:attrNameLst>
                                      </p:cBhvr>
                                      <p:rCtr x="-30417" y="4190"/>
                                    </p:animMotion>
                                  </p:childTnLst>
                                </p:cTn>
                              </p:par>
                              <p:par>
                                <p:cTn id="34" presetID="22" presetClass="entr" presetSubtype="2"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wipe(right)">
                                      <p:cBhvr>
                                        <p:cTn id="36" dur="1500"/>
                                        <p:tgtEl>
                                          <p:spTgt spid="11"/>
                                        </p:tgtEl>
                                      </p:cBhvr>
                                    </p:animEffect>
                                  </p:childTnLst>
                                </p:cTn>
                              </p:par>
                            </p:childTnLst>
                          </p:cTn>
                        </p:par>
                        <p:par>
                          <p:cTn id="37" fill="hold">
                            <p:stCondLst>
                              <p:cond delay="3250"/>
                            </p:stCondLst>
                            <p:childTnLst>
                              <p:par>
                                <p:cTn id="38" presetID="10" presetClass="exit" presetSubtype="0" fill="hold" grpId="1" nodeType="afterEffect">
                                  <p:stCondLst>
                                    <p:cond delay="0"/>
                                  </p:stCondLst>
                                  <p:childTnLst>
                                    <p:animEffect transition="out" filter="fade">
                                      <p:cBhvr>
                                        <p:cTn id="39" dur="250"/>
                                        <p:tgtEl>
                                          <p:spTgt spid="15"/>
                                        </p:tgtEl>
                                      </p:cBhvr>
                                    </p:animEffect>
                                    <p:set>
                                      <p:cBhvr>
                                        <p:cTn id="40" dur="1" fill="hold">
                                          <p:stCondLst>
                                            <p:cond delay="24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1"/>
      <p:bldP spid="15" grpId="2"/>
      <p:bldP spid="15" grpId="3"/>
      <p:bldP spid="6" grpId="2"/>
      <p:bldP spid="6" grpId="3"/>
      <p:bldP spid="6" grpId="4"/>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C:\Users\sae\Desktop\BAA_GraphicBackgroun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1333496">
            <a:off x="553770" y="1412695"/>
            <a:ext cx="1159648" cy="17085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30777" y="3581400"/>
            <a:ext cx="1828800" cy="400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000" b="1" kern="0">
                <a:solidFill>
                  <a:srgbClr val="FFFFFF"/>
                </a:solidFill>
                <a:latin typeface="Calibri" panose="020F0502020204030204" pitchFamily="34" charset="0"/>
                <a:rtl val="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e-book</a:t>
            </a:r>
          </a:p>
        </p:txBody>
      </p:sp>
      <p:sp>
        <p:nvSpPr>
          <p:cNvPr id="14" name="TextBox 13"/>
          <p:cNvSpPr txBox="1"/>
          <p:nvPr/>
        </p:nvSpPr>
        <p:spPr>
          <a:xfrm>
            <a:off x="4766393" y="3581400"/>
            <a:ext cx="1828800" cy="400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000" b="1" kern="0">
                <a:solidFill>
                  <a:srgbClr val="FFFFFF"/>
                </a:solidFill>
                <a:latin typeface="Calibri" panose="020F0502020204030204" pitchFamily="34" charset="0"/>
                <a:rtl val="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smtClean="0"/>
              <a:t>Mobile</a:t>
            </a:r>
            <a:endParaRPr lang="en-US" dirty="0"/>
          </a:p>
        </p:txBody>
      </p:sp>
      <p:pic>
        <p:nvPicPr>
          <p:cNvPr id="2050" name="Picture 2" descr="Iphone, Cellphone, Smartphone, Mobile, Cell, Scree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1890397"/>
            <a:ext cx="1305332" cy="133121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598585" y="3581400"/>
            <a:ext cx="1828800"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000" b="1" kern="0">
                <a:solidFill>
                  <a:srgbClr val="FFFFFF"/>
                </a:solidFill>
                <a:latin typeface="Calibri" panose="020F0502020204030204" pitchFamily="34" charset="0"/>
                <a:rtl val="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err="1" smtClean="0"/>
              <a:t>LMS</a:t>
            </a:r>
            <a:endParaRPr lang="en-US" dirty="0"/>
          </a:p>
        </p:txBody>
      </p:sp>
      <p:pic>
        <p:nvPicPr>
          <p:cNvPr id="19" name="Picture 2"/>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1943636" y="1370356"/>
            <a:ext cx="2364593" cy="173649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6934200" y="3581400"/>
            <a:ext cx="1828800" cy="400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000" b="1" kern="0">
                <a:solidFill>
                  <a:srgbClr val="FFFFFF"/>
                </a:solidFill>
                <a:latin typeface="Calibri" panose="020F0502020204030204" pitchFamily="34" charset="0"/>
                <a:rtl val="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smtClean="0"/>
              <a:t>VR Simulation</a:t>
            </a:r>
            <a:endParaRPr lang="en-US" dirty="0"/>
          </a:p>
        </p:txBody>
      </p:sp>
      <p:pic>
        <p:nvPicPr>
          <p:cNvPr id="2056" name="Picture 8" descr="https://upload.wikimedia.org/wikipedia/commons/b/b2/Meta_2.jp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00800" y="1339279"/>
            <a:ext cx="2602693" cy="188233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0" y="5181600"/>
            <a:ext cx="9144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1219200" y="4343400"/>
            <a:ext cx="0" cy="838200"/>
          </a:xfrm>
          <a:prstGeom prst="line">
            <a:avLst/>
          </a:prstGeom>
          <a:ln w="762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3450492" y="4343400"/>
            <a:ext cx="0" cy="838200"/>
          </a:xfrm>
          <a:prstGeom prst="line">
            <a:avLst/>
          </a:prstGeom>
          <a:ln w="762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681784" y="4343400"/>
            <a:ext cx="0" cy="838200"/>
          </a:xfrm>
          <a:prstGeom prst="line">
            <a:avLst/>
          </a:prstGeom>
          <a:ln w="762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7913077" y="4343400"/>
            <a:ext cx="0" cy="838200"/>
          </a:xfrm>
          <a:prstGeom prst="line">
            <a:avLst/>
          </a:prstGeom>
          <a:ln w="76200">
            <a:solidFill>
              <a:schemeClr val="tx1"/>
            </a:solidFill>
            <a:tailEnd type="oval"/>
          </a:ln>
        </p:spPr>
        <p:style>
          <a:lnRef idx="1">
            <a:schemeClr val="accent1"/>
          </a:lnRef>
          <a:fillRef idx="0">
            <a:schemeClr val="accent1"/>
          </a:fillRef>
          <a:effectRef idx="0">
            <a:schemeClr val="accent1"/>
          </a:effectRef>
          <a:fontRef idx="minor">
            <a:schemeClr val="tx1"/>
          </a:fontRef>
        </p:style>
      </p:cxnSp>
      <p:pic>
        <p:nvPicPr>
          <p:cNvPr id="51" name="Picture 2" descr="https://pixabay.com/static/uploads/photo/2013/07/13/11/41/computer-158474_640.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420813" y="1092545"/>
            <a:ext cx="1887416" cy="2292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571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250"/>
                                        <p:tgtEl>
                                          <p:spTgt spid="5"/>
                                        </p:tgtEl>
                                      </p:cBhvr>
                                    </p:animEffect>
                                  </p:childTnLst>
                                </p:cTn>
                              </p:par>
                              <p:par>
                                <p:cTn id="8" presetID="22" presetClass="entr" presetSubtype="4"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par>
                                <p:cTn id="11" presetID="22" presetClass="entr" presetSubtype="4" fill="hold" nodeType="withEffect">
                                  <p:stCondLst>
                                    <p:cond delay="500"/>
                                  </p:stCondLst>
                                  <p:childTnLst>
                                    <p:set>
                                      <p:cBhvr>
                                        <p:cTn id="12" dur="1" fill="hold">
                                          <p:stCondLst>
                                            <p:cond delay="0"/>
                                          </p:stCondLst>
                                        </p:cTn>
                                        <p:tgtEl>
                                          <p:spTgt spid="41"/>
                                        </p:tgtEl>
                                        <p:attrNameLst>
                                          <p:attrName>style.visibility</p:attrName>
                                        </p:attrNameLst>
                                      </p:cBhvr>
                                      <p:to>
                                        <p:strVal val="visible"/>
                                      </p:to>
                                    </p:set>
                                    <p:animEffect transition="in" filter="wipe(down)">
                                      <p:cBhvr>
                                        <p:cTn id="13" dur="250"/>
                                        <p:tgtEl>
                                          <p:spTgt spid="41"/>
                                        </p:tgtEl>
                                      </p:cBhvr>
                                    </p:animEffect>
                                  </p:childTnLst>
                                </p:cTn>
                              </p:par>
                              <p:par>
                                <p:cTn id="14" presetID="22" presetClass="entr" presetSubtype="4" fill="hold" nodeType="withEffect">
                                  <p:stCondLst>
                                    <p:cond delay="750"/>
                                  </p:stCondLst>
                                  <p:childTnLst>
                                    <p:set>
                                      <p:cBhvr>
                                        <p:cTn id="15" dur="1" fill="hold">
                                          <p:stCondLst>
                                            <p:cond delay="0"/>
                                          </p:stCondLst>
                                        </p:cTn>
                                        <p:tgtEl>
                                          <p:spTgt spid="45"/>
                                        </p:tgtEl>
                                        <p:attrNameLst>
                                          <p:attrName>style.visibility</p:attrName>
                                        </p:attrNameLst>
                                      </p:cBhvr>
                                      <p:to>
                                        <p:strVal val="visible"/>
                                      </p:to>
                                    </p:set>
                                    <p:animEffect transition="in" filter="wipe(down)">
                                      <p:cBhvr>
                                        <p:cTn id="16" dur="250"/>
                                        <p:tgtEl>
                                          <p:spTgt spid="45"/>
                                        </p:tgtEl>
                                      </p:cBhvr>
                                    </p:animEffect>
                                  </p:childTnLst>
                                </p:cTn>
                              </p:par>
                              <p:par>
                                <p:cTn id="17" presetID="22" presetClass="entr" presetSubtype="4" fill="hold" nodeType="withEffect">
                                  <p:stCondLst>
                                    <p:cond delay="1000"/>
                                  </p:stCondLst>
                                  <p:childTnLst>
                                    <p:set>
                                      <p:cBhvr>
                                        <p:cTn id="18" dur="1" fill="hold">
                                          <p:stCondLst>
                                            <p:cond delay="0"/>
                                          </p:stCondLst>
                                        </p:cTn>
                                        <p:tgtEl>
                                          <p:spTgt spid="46"/>
                                        </p:tgtEl>
                                        <p:attrNameLst>
                                          <p:attrName>style.visibility</p:attrName>
                                        </p:attrNameLst>
                                      </p:cBhvr>
                                      <p:to>
                                        <p:strVal val="visible"/>
                                      </p:to>
                                    </p:set>
                                    <p:animEffect transition="in" filter="wipe(down)">
                                      <p:cBhvr>
                                        <p:cTn id="19" dur="250"/>
                                        <p:tgtEl>
                                          <p:spTgt spid="4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19"/>
                                        </p:tgtEl>
                                      </p:cBhvr>
                                    </p:animEffect>
                                    <p:set>
                                      <p:cBhvr>
                                        <p:cTn id="24" dur="1" fill="hold">
                                          <p:stCondLst>
                                            <p:cond delay="499"/>
                                          </p:stCondLst>
                                        </p:cTn>
                                        <p:tgtEl>
                                          <p:spTgt spid="19"/>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Manual Operation 6"/>
          <p:cNvSpPr/>
          <p:nvPr/>
        </p:nvSpPr>
        <p:spPr>
          <a:xfrm>
            <a:off x="76201" y="0"/>
            <a:ext cx="2971800" cy="2667000"/>
          </a:xfrm>
          <a:prstGeom prst="flowChartManualOperation">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074" name="Picture 2" descr="House, Banker, Columns, Money, Temple, Build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899" y="2133600"/>
            <a:ext cx="2276748" cy="180535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418899" y="269543"/>
            <a:ext cx="2877036" cy="1945305"/>
            <a:chOff x="546404" y="62402"/>
            <a:chExt cx="2877036" cy="1945305"/>
          </a:xfrm>
        </p:grpSpPr>
        <p:pic>
          <p:nvPicPr>
            <p:cNvPr id="3" name="Picture 5" descr="C:\Users\sae\Desktop\BAA_GraphicBackgroun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333496">
              <a:off x="546404" y="572124"/>
              <a:ext cx="957672" cy="14109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phone, Cellphone, Smartphone, Mobile, Cell, Scree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42353" y="1245985"/>
              <a:ext cx="746912" cy="7617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pixabay.com/static/uploads/photo/2013/07/13/11/41/computer-158474_640.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61335" y="62402"/>
              <a:ext cx="1200330" cy="14577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https://upload.wikimedia.org/wikipedia/commons/b/b2/Meta_2.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00374" y="176071"/>
              <a:ext cx="1523066" cy="110152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 name="Straight Connector 7"/>
          <p:cNvCxnSpPr/>
          <p:nvPr/>
        </p:nvCxnSpPr>
        <p:spPr>
          <a:xfrm>
            <a:off x="0" y="5181600"/>
            <a:ext cx="9144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531097" y="4343400"/>
            <a:ext cx="0" cy="838200"/>
          </a:xfrm>
          <a:prstGeom prst="line">
            <a:avLst/>
          </a:prstGeom>
          <a:ln w="762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537448" y="4343400"/>
            <a:ext cx="0" cy="838200"/>
          </a:xfrm>
          <a:prstGeom prst="line">
            <a:avLst/>
          </a:prstGeom>
          <a:ln w="762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7543800" y="4343400"/>
            <a:ext cx="0" cy="838200"/>
          </a:xfrm>
          <a:prstGeom prst="line">
            <a:avLst/>
          </a:prstGeom>
          <a:ln w="76200">
            <a:solidFill>
              <a:schemeClr val="tx1"/>
            </a:solidFill>
            <a:tailEnd type="oval"/>
          </a:ln>
        </p:spPr>
        <p:style>
          <a:lnRef idx="1">
            <a:schemeClr val="accent1"/>
          </a:lnRef>
          <a:fillRef idx="0">
            <a:schemeClr val="accent1"/>
          </a:fillRef>
          <a:effectRef idx="0">
            <a:schemeClr val="accent1"/>
          </a:effectRef>
          <a:fontRef idx="minor">
            <a:schemeClr val="tx1"/>
          </a:fontRef>
        </p:style>
      </p:cxnSp>
      <p:pic>
        <p:nvPicPr>
          <p:cNvPr id="3076" name="Picture 4" descr="Apartment House, Apartment, Building, Hous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58763" y="1833987"/>
            <a:ext cx="2426474" cy="224847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chool, Building, Education, Property, Learni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79847" y="2290008"/>
            <a:ext cx="2927906" cy="1500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06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 presetClass="entr" presetSubtype="1" decel="46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074"/>
                                        </p:tgtEl>
                                        <p:attrNameLst>
                                          <p:attrName>style.visibility</p:attrName>
                                        </p:attrNameLst>
                                      </p:cBhvr>
                                      <p:to>
                                        <p:strVal val="visible"/>
                                      </p:to>
                                    </p:set>
                                    <p:animEffect transition="in" filter="fade">
                                      <p:cBhvr>
                                        <p:cTn id="16" dur="250"/>
                                        <p:tgtEl>
                                          <p:spTgt spid="307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50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par>
                                <p:cTn id="22" presetID="10" presetClass="exit" presetSubtype="0" fill="hold" nodeType="withEffect">
                                  <p:stCondLst>
                                    <p:cond delay="500"/>
                                  </p:stCondLst>
                                  <p:childTnLst>
                                    <p:animEffect transition="out" filter="fade">
                                      <p:cBhvr>
                                        <p:cTn id="23" dur="500"/>
                                        <p:tgtEl>
                                          <p:spTgt spid="2"/>
                                        </p:tgtEl>
                                      </p:cBhvr>
                                    </p:animEffect>
                                    <p:set>
                                      <p:cBhvr>
                                        <p:cTn id="24" dur="1" fill="hold">
                                          <p:stCondLst>
                                            <p:cond delay="499"/>
                                          </p:stCondLst>
                                        </p:cTn>
                                        <p:tgtEl>
                                          <p:spTgt spid="2"/>
                                        </p:tgtEl>
                                        <p:attrNameLst>
                                          <p:attrName>style.visibility</p:attrName>
                                        </p:attrNameLst>
                                      </p:cBhvr>
                                      <p:to>
                                        <p:strVal val="hidden"/>
                                      </p:to>
                                    </p:set>
                                  </p:childTnLst>
                                </p:cTn>
                              </p:par>
                              <p:par>
                                <p:cTn id="25" presetID="22" presetClass="entr" presetSubtype="8"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1250"/>
                                        <p:tgtEl>
                                          <p:spTgt spid="8"/>
                                        </p:tgtEl>
                                      </p:cBhvr>
                                    </p:animEffect>
                                  </p:childTnLst>
                                </p:cTn>
                              </p:par>
                              <p:par>
                                <p:cTn id="28" presetID="22" presetClass="entr" presetSubtype="4" fill="hold" nodeType="withEffect">
                                  <p:stCondLst>
                                    <p:cond delay="50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250"/>
                                        <p:tgtEl>
                                          <p:spTgt spid="10"/>
                                        </p:tgtEl>
                                      </p:cBhvr>
                                    </p:animEffect>
                                  </p:childTnLst>
                                </p:cTn>
                              </p:par>
                              <p:par>
                                <p:cTn id="31" presetID="10" presetClass="entr" presetSubtype="0" fill="hold" nodeType="withEffect">
                                  <p:stCondLst>
                                    <p:cond delay="750"/>
                                  </p:stCondLst>
                                  <p:childTnLst>
                                    <p:set>
                                      <p:cBhvr>
                                        <p:cTn id="32" dur="1" fill="hold">
                                          <p:stCondLst>
                                            <p:cond delay="0"/>
                                          </p:stCondLst>
                                        </p:cTn>
                                        <p:tgtEl>
                                          <p:spTgt spid="3076"/>
                                        </p:tgtEl>
                                        <p:attrNameLst>
                                          <p:attrName>style.visibility</p:attrName>
                                        </p:attrNameLst>
                                      </p:cBhvr>
                                      <p:to>
                                        <p:strVal val="visible"/>
                                      </p:to>
                                    </p:set>
                                    <p:animEffect transition="in" filter="fade">
                                      <p:cBhvr>
                                        <p:cTn id="33" dur="250"/>
                                        <p:tgtEl>
                                          <p:spTgt spid="3076"/>
                                        </p:tgtEl>
                                      </p:cBhvr>
                                    </p:animEffect>
                                  </p:childTnLst>
                                </p:cTn>
                              </p:par>
                              <p:par>
                                <p:cTn id="34" presetID="22" presetClass="entr" presetSubtype="4" fill="hold"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250"/>
                                        <p:tgtEl>
                                          <p:spTgt spid="11"/>
                                        </p:tgtEl>
                                      </p:cBhvr>
                                    </p:animEffect>
                                  </p:childTnLst>
                                </p:cTn>
                              </p:par>
                              <p:par>
                                <p:cTn id="37" presetID="22" presetClass="entr" presetSubtype="4" fill="hold" nodeType="withEffect">
                                  <p:stCondLst>
                                    <p:cond delay="125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250"/>
                                        <p:tgtEl>
                                          <p:spTgt spid="12"/>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3078"/>
                                        </p:tgtEl>
                                        <p:attrNameLst>
                                          <p:attrName>style.visibility</p:attrName>
                                        </p:attrNameLst>
                                      </p:cBhvr>
                                      <p:to>
                                        <p:strVal val="visible"/>
                                      </p:to>
                                    </p:set>
                                    <p:animEffect transition="in" filter="fade">
                                      <p:cBhvr>
                                        <p:cTn id="43" dur="25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0" y="1833987"/>
            <a:ext cx="9144000" cy="3347613"/>
            <a:chOff x="0" y="1833987"/>
            <a:chExt cx="9144000" cy="3347613"/>
          </a:xfrm>
        </p:grpSpPr>
        <p:pic>
          <p:nvPicPr>
            <p:cNvPr id="2" name="Picture 2" descr="House, Banker, Columns, Money, Temple, Build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899" y="2133600"/>
              <a:ext cx="2276748" cy="180535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0" y="5181600"/>
              <a:ext cx="9144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V="1">
              <a:off x="1531097" y="4343400"/>
              <a:ext cx="0" cy="838200"/>
            </a:xfrm>
            <a:prstGeom prst="line">
              <a:avLst/>
            </a:prstGeom>
            <a:ln w="762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4537448" y="4343400"/>
              <a:ext cx="0" cy="838200"/>
            </a:xfrm>
            <a:prstGeom prst="line">
              <a:avLst/>
            </a:prstGeom>
            <a:ln w="762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7543800" y="4343400"/>
              <a:ext cx="0" cy="838200"/>
            </a:xfrm>
            <a:prstGeom prst="line">
              <a:avLst/>
            </a:prstGeom>
            <a:ln w="76200">
              <a:solidFill>
                <a:schemeClr val="tx1"/>
              </a:solidFill>
              <a:tailEnd type="oval"/>
            </a:ln>
          </p:spPr>
          <p:style>
            <a:lnRef idx="1">
              <a:schemeClr val="accent1"/>
            </a:lnRef>
            <a:fillRef idx="0">
              <a:schemeClr val="accent1"/>
            </a:fillRef>
            <a:effectRef idx="0">
              <a:schemeClr val="accent1"/>
            </a:effectRef>
            <a:fontRef idx="minor">
              <a:schemeClr val="tx1"/>
            </a:fontRef>
          </p:style>
        </p:cxnSp>
        <p:pic>
          <p:nvPicPr>
            <p:cNvPr id="7" name="Picture 4" descr="Apartment House, Apartment, Building, Hou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8763" y="1833987"/>
              <a:ext cx="2426474" cy="22484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School, Building, Education, Property, Learn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9847" y="2290008"/>
              <a:ext cx="2927906" cy="1500552"/>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355029">
            <a:off x="342598" y="4343400"/>
            <a:ext cx="8248650" cy="256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316847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fill="hold" nodeType="withEffect" p14:presetBounceEnd="30667">
                                      <p:stCondLst>
                                        <p:cond delay="0"/>
                                      </p:stCondLst>
                                      <p:childTnLst>
                                        <p:animMotion origin="layout" path="M 0 0 L 0 -0.25 E" pathEditMode="relative" ptsTypes="" p14:bounceEnd="30667">
                                          <p:cBhvr>
                                            <p:cTn id="6" dur="500" fill="hold"/>
                                            <p:tgtEl>
                                              <p:spTgt spid="11"/>
                                            </p:tgtEl>
                                            <p:attrNameLst>
                                              <p:attrName>ppt_x</p:attrName>
                                              <p:attrName>ppt_y</p:attrName>
                                            </p:attrNameLst>
                                          </p:cBhvr>
                                        </p:animMotion>
                                      </p:childTnLst>
                                    </p:cTn>
                                  </p:par>
                                  <p:par>
                                    <p:cTn id="7" presetID="22" presetClass="entr" presetSubtype="8" fill="hold" nodeType="withEffect">
                                      <p:stCondLst>
                                        <p:cond delay="250"/>
                                      </p:stCondLst>
                                      <p:childTnLst>
                                        <p:set>
                                          <p:cBhvr>
                                            <p:cTn id="8" dur="1" fill="hold">
                                              <p:stCondLst>
                                                <p:cond delay="0"/>
                                              </p:stCondLst>
                                            </p:cTn>
                                            <p:tgtEl>
                                              <p:spTgt spid="15"/>
                                            </p:tgtEl>
                                            <p:attrNameLst>
                                              <p:attrName>style.visibility</p:attrName>
                                            </p:attrNameLst>
                                          </p:cBhvr>
                                          <p:to>
                                            <p:strVal val="visible"/>
                                          </p:to>
                                        </p:set>
                                        <p:animEffect transition="in" filter="wipe(left)">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fill="hold" nodeType="withEffect">
                                      <p:stCondLst>
                                        <p:cond delay="0"/>
                                      </p:stCondLst>
                                      <p:childTnLst>
                                        <p:animMotion origin="layout" path="M 0 0 L 0 -0.25 E" pathEditMode="relative" ptsTypes="">
                                          <p:cBhvr>
                                            <p:cTn id="6" dur="500" fill="hold"/>
                                            <p:tgtEl>
                                              <p:spTgt spid="11"/>
                                            </p:tgtEl>
                                            <p:attrNameLst>
                                              <p:attrName>ppt_x</p:attrName>
                                              <p:attrName>ppt_y</p:attrName>
                                            </p:attrNameLst>
                                          </p:cBhvr>
                                        </p:animMotion>
                                      </p:childTnLst>
                                    </p:cTn>
                                  </p:par>
                                  <p:par>
                                    <p:cTn id="7" presetID="22" presetClass="entr" presetSubtype="8" fill="hold" nodeType="withEffect">
                                      <p:stCondLst>
                                        <p:cond delay="250"/>
                                      </p:stCondLst>
                                      <p:childTnLst>
                                        <p:set>
                                          <p:cBhvr>
                                            <p:cTn id="8" dur="1" fill="hold">
                                              <p:stCondLst>
                                                <p:cond delay="0"/>
                                              </p:stCondLst>
                                            </p:cTn>
                                            <p:tgtEl>
                                              <p:spTgt spid="15"/>
                                            </p:tgtEl>
                                            <p:attrNameLst>
                                              <p:attrName>style.visibility</p:attrName>
                                            </p:attrNameLst>
                                          </p:cBhvr>
                                          <p:to>
                                            <p:strVal val="visible"/>
                                          </p:to>
                                        </p:set>
                                        <p:animEffect transition="in" filter="wipe(left)">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16556"/>
            <a:ext cx="9144000" cy="3347613"/>
            <a:chOff x="0" y="1833987"/>
            <a:chExt cx="9144000" cy="3347613"/>
          </a:xfrm>
        </p:grpSpPr>
        <p:pic>
          <p:nvPicPr>
            <p:cNvPr id="4" name="Picture 2" descr="House, Banker, Columns, Money, Temple, Build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899" y="2133600"/>
              <a:ext cx="2276748" cy="180535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0" y="5181600"/>
              <a:ext cx="9144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1531097" y="4343400"/>
              <a:ext cx="0" cy="838200"/>
            </a:xfrm>
            <a:prstGeom prst="line">
              <a:avLst/>
            </a:prstGeom>
            <a:ln w="762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4537448" y="4343400"/>
              <a:ext cx="0" cy="838200"/>
            </a:xfrm>
            <a:prstGeom prst="line">
              <a:avLst/>
            </a:prstGeom>
            <a:ln w="762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7543800" y="4343400"/>
              <a:ext cx="0" cy="838200"/>
            </a:xfrm>
            <a:prstGeom prst="line">
              <a:avLst/>
            </a:prstGeom>
            <a:ln w="76200">
              <a:solidFill>
                <a:schemeClr val="tx1"/>
              </a:solidFill>
              <a:tailEnd type="oval"/>
            </a:ln>
          </p:spPr>
          <p:style>
            <a:lnRef idx="1">
              <a:schemeClr val="accent1"/>
            </a:lnRef>
            <a:fillRef idx="0">
              <a:schemeClr val="accent1"/>
            </a:fillRef>
            <a:effectRef idx="0">
              <a:schemeClr val="accent1"/>
            </a:effectRef>
            <a:fontRef idx="minor">
              <a:schemeClr val="tx1"/>
            </a:fontRef>
          </p:style>
        </p:cxnSp>
        <p:pic>
          <p:nvPicPr>
            <p:cNvPr id="9" name="Picture 4" descr="Apartment House, Apartment, Building, Hou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8763" y="1833987"/>
              <a:ext cx="2426474" cy="22484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School, Building, Education, Property, Learn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9847" y="2290008"/>
              <a:ext cx="2927906" cy="1500552"/>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ounded Rectangle 14"/>
          <p:cNvSpPr/>
          <p:nvPr/>
        </p:nvSpPr>
        <p:spPr>
          <a:xfrm>
            <a:off x="418899" y="4495800"/>
            <a:ext cx="1963616" cy="1295400"/>
          </a:xfrm>
          <a:prstGeom prst="roundRect">
            <a:avLst/>
          </a:prstGeom>
          <a:solidFill>
            <a:srgbClr val="1D9ED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prstClr val="white"/>
                </a:solidFill>
              </a:rPr>
              <a:t>Content</a:t>
            </a:r>
            <a:endParaRPr lang="en-US" sz="3200" dirty="0">
              <a:solidFill>
                <a:prstClr val="white"/>
              </a:solidFill>
            </a:endParaRPr>
          </a:p>
        </p:txBody>
      </p:sp>
      <p:sp>
        <p:nvSpPr>
          <p:cNvPr id="16" name="Rounded Rectangle 15"/>
          <p:cNvSpPr/>
          <p:nvPr/>
        </p:nvSpPr>
        <p:spPr>
          <a:xfrm>
            <a:off x="2545727" y="4495800"/>
            <a:ext cx="1963616" cy="1295400"/>
          </a:xfrm>
          <a:prstGeom prst="roundRect">
            <a:avLst/>
          </a:prstGeom>
          <a:solidFill>
            <a:srgbClr val="1D9ED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prstClr val="white"/>
                </a:solidFill>
              </a:rPr>
              <a:t>Learner</a:t>
            </a:r>
            <a:endParaRPr lang="en-US" sz="3200" dirty="0">
              <a:solidFill>
                <a:prstClr val="white"/>
              </a:solidFill>
            </a:endParaRPr>
          </a:p>
        </p:txBody>
      </p:sp>
      <p:sp>
        <p:nvSpPr>
          <p:cNvPr id="17" name="Rounded Rectangle 16"/>
          <p:cNvSpPr/>
          <p:nvPr/>
        </p:nvSpPr>
        <p:spPr>
          <a:xfrm>
            <a:off x="4672555" y="4495800"/>
            <a:ext cx="1963616" cy="1295400"/>
          </a:xfrm>
          <a:prstGeom prst="roundRect">
            <a:avLst/>
          </a:prstGeom>
          <a:solidFill>
            <a:srgbClr val="1D9ED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prstClr val="white"/>
                </a:solidFill>
              </a:rPr>
              <a:t>Pedagogy</a:t>
            </a:r>
            <a:endParaRPr lang="en-US" sz="3200" dirty="0">
              <a:solidFill>
                <a:prstClr val="white"/>
              </a:solidFill>
            </a:endParaRPr>
          </a:p>
        </p:txBody>
      </p:sp>
      <p:sp>
        <p:nvSpPr>
          <p:cNvPr id="18" name="Rounded Rectangle 17"/>
          <p:cNvSpPr/>
          <p:nvPr/>
        </p:nvSpPr>
        <p:spPr>
          <a:xfrm>
            <a:off x="6799384" y="4495800"/>
            <a:ext cx="1963616" cy="1295400"/>
          </a:xfrm>
          <a:prstGeom prst="roundRect">
            <a:avLst/>
          </a:prstGeom>
          <a:solidFill>
            <a:srgbClr val="1D9ED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prstClr val="white"/>
                </a:solidFill>
              </a:rPr>
              <a:t>Context</a:t>
            </a:r>
            <a:endParaRPr lang="en-US" sz="3200" dirty="0">
              <a:solidFill>
                <a:prstClr val="white"/>
              </a:solidFill>
            </a:endParaRPr>
          </a:p>
        </p:txBody>
      </p:sp>
      <p:sp>
        <p:nvSpPr>
          <p:cNvPr id="19" name="Left Brace 18"/>
          <p:cNvSpPr/>
          <p:nvPr/>
        </p:nvSpPr>
        <p:spPr>
          <a:xfrm rot="16200000">
            <a:off x="4385987" y="-186020"/>
            <a:ext cx="304801" cy="8449237"/>
          </a:xfrm>
          <a:prstGeom prst="leftBrace">
            <a:avLst>
              <a:gd name="adj1" fmla="val 73717"/>
              <a:gd name="adj2" fmla="val 38484"/>
            </a:avLst>
          </a:prstGeom>
          <a:ln w="57150" cap="rnd">
            <a:solidFill>
              <a:srgbClr val="1D9ED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white"/>
              </a:solidFill>
            </a:endParaRPr>
          </a:p>
        </p:txBody>
      </p:sp>
      <p:sp>
        <p:nvSpPr>
          <p:cNvPr id="20" name="TextBox 19"/>
          <p:cNvSpPr txBox="1"/>
          <p:nvPr/>
        </p:nvSpPr>
        <p:spPr>
          <a:xfrm>
            <a:off x="2039085" y="3727934"/>
            <a:ext cx="1013284" cy="578882"/>
          </a:xfrm>
          <a:prstGeom prst="roundRect">
            <a:avLst/>
          </a:prstGeom>
          <a:solidFill>
            <a:schemeClr val="bg1">
              <a:lumMod val="65000"/>
              <a:lumOff val="35000"/>
            </a:schemeClr>
          </a:solidFill>
          <a:ln w="28575">
            <a:solidFill>
              <a:srgbClr val="1D9ED1"/>
            </a:solidFill>
          </a:ln>
          <a:effectLst>
            <a:outerShdw blurRad="50800" dist="38100" dir="2700000" algn="tl" rotWithShape="0">
              <a:prstClr val="black">
                <a:alpha val="40000"/>
              </a:prstClr>
            </a:outerShdw>
          </a:effectLst>
        </p:spPr>
        <p:txBody>
          <a:bodyPr wrap="square" rtlCol="0">
            <a:spAutoFit/>
          </a:bodyPr>
          <a:lstStyle/>
          <a:p>
            <a:pPr algn="ctr"/>
            <a:r>
              <a:rPr lang="en-US" sz="2800" b="1" dirty="0" err="1" smtClean="0">
                <a:solidFill>
                  <a:prstClr val="white"/>
                </a:solidFill>
              </a:rPr>
              <a:t>xAPI</a:t>
            </a:r>
            <a:endParaRPr lang="en-US" sz="2800" b="1" dirty="0">
              <a:solidFill>
                <a:prstClr val="white"/>
              </a:solidFill>
            </a:endParaRPr>
          </a:p>
        </p:txBody>
      </p:sp>
      <p:sp>
        <p:nvSpPr>
          <p:cNvPr id="21" name="TextBox 20"/>
          <p:cNvSpPr txBox="1"/>
          <p:nvPr/>
        </p:nvSpPr>
        <p:spPr>
          <a:xfrm>
            <a:off x="992335" y="5619805"/>
            <a:ext cx="2780360" cy="578882"/>
          </a:xfrm>
          <a:prstGeom prst="roundRect">
            <a:avLst/>
          </a:prstGeom>
          <a:solidFill>
            <a:schemeClr val="bg1">
              <a:lumMod val="65000"/>
              <a:lumOff val="35000"/>
            </a:schemeClr>
          </a:solidFill>
          <a:ln w="28575">
            <a:solidFill>
              <a:srgbClr val="1D9ED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2800" b="1"/>
            </a:lvl1pPr>
          </a:lstStyle>
          <a:p>
            <a:r>
              <a:rPr lang="en-US" dirty="0">
                <a:solidFill>
                  <a:prstClr val="white"/>
                </a:solidFill>
              </a:rPr>
              <a:t>Competencies</a:t>
            </a:r>
          </a:p>
        </p:txBody>
      </p:sp>
      <p:sp>
        <p:nvSpPr>
          <p:cNvPr id="22" name="TextBox 21"/>
          <p:cNvSpPr txBox="1"/>
          <p:nvPr/>
        </p:nvSpPr>
        <p:spPr>
          <a:xfrm>
            <a:off x="5099538" y="4306816"/>
            <a:ext cx="3073266" cy="578882"/>
          </a:xfrm>
          <a:prstGeom prst="roundRect">
            <a:avLst/>
          </a:prstGeom>
          <a:solidFill>
            <a:schemeClr val="bg1">
              <a:lumMod val="65000"/>
              <a:lumOff val="35000"/>
            </a:schemeClr>
          </a:solidFill>
          <a:ln w="28575">
            <a:solidFill>
              <a:srgbClr val="1D9ED1"/>
            </a:solidFill>
          </a:ln>
          <a:effectLst>
            <a:outerShdw blurRad="50800" dist="38100" dir="2700000" algn="tl" rotWithShape="0">
              <a:prstClr val="black">
                <a:alpha val="40000"/>
              </a:prstClr>
            </a:outerShdw>
          </a:effectLst>
        </p:spPr>
        <p:txBody>
          <a:bodyPr wrap="square" rtlCol="0">
            <a:spAutoFit/>
          </a:bodyPr>
          <a:lstStyle>
            <a:defPPr>
              <a:defRPr lang="en-US"/>
            </a:defPPr>
            <a:lvl1pPr algn="ctr">
              <a:defRPr sz="2800" b="1"/>
            </a:lvl1pPr>
          </a:lstStyle>
          <a:p>
            <a:r>
              <a:rPr lang="en-US" dirty="0" smtClean="0">
                <a:solidFill>
                  <a:prstClr val="white"/>
                </a:solidFill>
              </a:rPr>
              <a:t>Meta-Adaptation</a:t>
            </a:r>
            <a:endParaRPr lang="en-US" dirty="0">
              <a:solidFill>
                <a:prstClr val="white"/>
              </a:solidFill>
            </a:endParaRPr>
          </a:p>
        </p:txBody>
      </p:sp>
    </p:spTree>
    <p:extLst>
      <p:ext uri="{BB962C8B-B14F-4D97-AF65-F5344CB8AC3E}">
        <p14:creationId xmlns:p14="http://schemas.microsoft.com/office/powerpoint/2010/main" val="25088941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5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arn(inVertical)">
                                      <p:cBhvr>
                                        <p:cTn id="27" dur="500"/>
                                        <p:tgtEl>
                                          <p:spTgt spid="19"/>
                                        </p:tgtEl>
                                      </p:cBhvr>
                                    </p:animEffect>
                                  </p:childTnLst>
                                </p:cTn>
                              </p:par>
                              <p:par>
                                <p:cTn id="28" presetID="10" presetClass="entr" presetSubtype="0" fill="hold" grpId="0" nodeType="withEffect">
                                  <p:stCondLst>
                                    <p:cond delay="25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25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25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172507">
            <a:off x="1251081" y="1295400"/>
            <a:ext cx="4200525"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loud Callout 3"/>
          <p:cNvSpPr/>
          <p:nvPr/>
        </p:nvSpPr>
        <p:spPr>
          <a:xfrm flipH="1">
            <a:off x="576262" y="457200"/>
            <a:ext cx="7577138" cy="5257800"/>
          </a:xfrm>
          <a:prstGeom prst="cloudCallout">
            <a:avLst>
              <a:gd name="adj1" fmla="val -50889"/>
              <a:gd name="adj2" fmla="val 64469"/>
            </a:avLst>
          </a:prstGeom>
          <a:noFill/>
          <a:ln w="762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199" y="2057400"/>
            <a:ext cx="5578475" cy="307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4311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50"/>
                                        <p:tgtEl>
                                          <p:spTgt spid="4"/>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wipe(left)">
                                      <p:cBhvr>
                                        <p:cTn id="11" dur="250"/>
                                        <p:tgtEl>
                                          <p:spTgt spid="1026"/>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1027"/>
                                        </p:tgtEl>
                                        <p:attrNameLst>
                                          <p:attrName>style.visibility</p:attrName>
                                        </p:attrNameLst>
                                      </p:cBhvr>
                                      <p:to>
                                        <p:strVal val="visible"/>
                                      </p:to>
                                    </p:set>
                                    <p:animEffect transition="in" filter="wipe(left)">
                                      <p:cBhvr>
                                        <p:cTn id="15" dur="25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7081" y="1386751"/>
            <a:ext cx="8069838" cy="1585049"/>
          </a:xfrm>
          <a:prstGeom prst="rect">
            <a:avLst/>
          </a:prstGeom>
          <a:noFill/>
        </p:spPr>
        <p:txBody>
          <a:bodyPr wrap="none" rtlCol="0">
            <a:spAutoFit/>
          </a:bodyPr>
          <a:lstStyle/>
          <a:p>
            <a:pPr algn="ctr"/>
            <a:r>
              <a:rPr lang="en-US" sz="9700" b="1" dirty="0">
                <a:solidFill>
                  <a:prstClr val="black"/>
                </a:solidFill>
                <a:effectLst>
                  <a:outerShdw blurRad="50800" dist="38100" dir="2700000" algn="tl" rotWithShape="0">
                    <a:prstClr val="black">
                      <a:alpha val="40000"/>
                    </a:prstClr>
                  </a:outerShdw>
                </a:effectLst>
                <a:latin typeface="Arial Black" panose="020B0A04020102020204" pitchFamily="34" charset="0"/>
              </a:rPr>
              <a:t>APRIL 2017</a:t>
            </a:r>
          </a:p>
        </p:txBody>
      </p:sp>
      <p:sp>
        <p:nvSpPr>
          <p:cNvPr id="62" name="Round Same Side Corner Rectangle 61"/>
          <p:cNvSpPr/>
          <p:nvPr/>
        </p:nvSpPr>
        <p:spPr>
          <a:xfrm rot="16200000">
            <a:off x="867991" y="1286411"/>
            <a:ext cx="350296" cy="1401521"/>
          </a:xfrm>
          <a:prstGeom prst="round2SameRect">
            <a:avLst>
              <a:gd name="adj1" fmla="val 20834"/>
              <a:gd name="adj2" fmla="val 0"/>
            </a:avLst>
          </a:prstGeom>
          <a:solidFill>
            <a:schemeClr val="bg1"/>
          </a:solidFill>
          <a:ln w="6350" cap="rnd">
            <a:solidFill>
              <a:schemeClr val="bg1">
                <a:lumMod val="50000"/>
              </a:schemeClr>
            </a:solidFill>
            <a:tailEnd type="none"/>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vert="vert" rtlCol="0" anchor="ctr"/>
          <a:lstStyle/>
          <a:p>
            <a:r>
              <a:rPr lang="en-US" altLang="en-US" dirty="0" smtClean="0">
                <a:solidFill>
                  <a:srgbClr val="002060"/>
                </a:solidFill>
              </a:rPr>
              <a:t> m-Learning</a:t>
            </a:r>
            <a:endParaRPr lang="en-US" dirty="0">
              <a:solidFill>
                <a:srgbClr val="002060"/>
              </a:solidFill>
            </a:endParaRPr>
          </a:p>
        </p:txBody>
      </p:sp>
      <p:cxnSp>
        <p:nvCxnSpPr>
          <p:cNvPr id="30" name="Straight Connector 29"/>
          <p:cNvCxnSpPr/>
          <p:nvPr/>
        </p:nvCxnSpPr>
        <p:spPr>
          <a:xfrm>
            <a:off x="340998" y="3012260"/>
            <a:ext cx="8371898" cy="0"/>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1581460" y="1304388"/>
            <a:ext cx="730076" cy="1700659"/>
            <a:chOff x="1098724" y="1835846"/>
            <a:chExt cx="730076" cy="1700659"/>
          </a:xfrm>
        </p:grpSpPr>
        <p:pic>
          <p:nvPicPr>
            <p:cNvPr id="42" name="Picture 2" descr="Smartphone, Handheld, Cell Phone, Mobile Phone"/>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98724" y="1835846"/>
              <a:ext cx="730076" cy="1390621"/>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Connector 31"/>
            <p:cNvCxnSpPr>
              <a:stCxn id="42" idx="2"/>
            </p:cNvCxnSpPr>
            <p:nvPr/>
          </p:nvCxnSpPr>
          <p:spPr>
            <a:xfrm>
              <a:off x="1463762" y="3226467"/>
              <a:ext cx="0" cy="310038"/>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63" name="Round Same Side Corner Rectangle 62"/>
          <p:cNvSpPr/>
          <p:nvPr/>
        </p:nvSpPr>
        <p:spPr>
          <a:xfrm rot="16200000">
            <a:off x="1442714" y="-510180"/>
            <a:ext cx="350297" cy="2906992"/>
          </a:xfrm>
          <a:prstGeom prst="round2SameRect">
            <a:avLst>
              <a:gd name="adj1" fmla="val 20834"/>
              <a:gd name="adj2" fmla="val 0"/>
            </a:avLst>
          </a:prstGeom>
          <a:solidFill>
            <a:schemeClr val="bg1"/>
          </a:solidFill>
          <a:ln w="6350" cap="rnd">
            <a:solidFill>
              <a:schemeClr val="bg1">
                <a:lumMod val="50000"/>
              </a:schemeClr>
            </a:solidFill>
            <a:tailEnd type="none"/>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vert="vert" lIns="91440" tIns="91440" bIns="91440" rtlCol="0" anchor="ctr"/>
          <a:lstStyle/>
          <a:p>
            <a:r>
              <a:rPr lang="en-US" altLang="en-US" dirty="0" smtClean="0">
                <a:solidFill>
                  <a:srgbClr val="002060"/>
                </a:solidFill>
              </a:rPr>
              <a:t>Computer-Based Learning</a:t>
            </a:r>
            <a:endParaRPr lang="en-US" dirty="0">
              <a:solidFill>
                <a:srgbClr val="002060"/>
              </a:solidFill>
            </a:endParaRPr>
          </a:p>
        </p:txBody>
      </p:sp>
      <p:grpSp>
        <p:nvGrpSpPr>
          <p:cNvPr id="7" name="Group 6"/>
          <p:cNvGrpSpPr/>
          <p:nvPr/>
        </p:nvGrpSpPr>
        <p:grpSpPr>
          <a:xfrm>
            <a:off x="2814171" y="566234"/>
            <a:ext cx="2839280" cy="2463128"/>
            <a:chOff x="2814171" y="566234"/>
            <a:chExt cx="2839280" cy="2463128"/>
          </a:xfrm>
        </p:grpSpPr>
        <p:pic>
          <p:nvPicPr>
            <p:cNvPr id="40"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814171" y="566234"/>
              <a:ext cx="2839280" cy="246312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3" name="Straight Connector 32"/>
            <p:cNvCxnSpPr/>
            <p:nvPr/>
          </p:nvCxnSpPr>
          <p:spPr>
            <a:xfrm>
              <a:off x="4233811" y="2639777"/>
              <a:ext cx="0" cy="352180"/>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65" name="Rounded Rectangle 64"/>
          <p:cNvSpPr/>
          <p:nvPr/>
        </p:nvSpPr>
        <p:spPr>
          <a:xfrm rot="16200000">
            <a:off x="3641207" y="196468"/>
            <a:ext cx="342182" cy="1518931"/>
          </a:xfrm>
          <a:prstGeom prst="roundRect">
            <a:avLst/>
          </a:prstGeom>
          <a:solidFill>
            <a:schemeClr val="tx1">
              <a:lumMod val="65000"/>
              <a:lumOff val="35000"/>
            </a:schemeClr>
          </a:solidFill>
          <a:ln w="6350" cap="rnd">
            <a:solidFill>
              <a:schemeClr val="bg1">
                <a:lumMod val="50000"/>
              </a:schemeClr>
            </a:solidFill>
            <a:tailEnd type="none"/>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vert="vert" rtlCol="0" anchor="ctr"/>
          <a:lstStyle/>
          <a:p>
            <a:pPr algn="ctr">
              <a:lnSpc>
                <a:spcPct val="90000"/>
              </a:lnSpc>
            </a:pPr>
            <a:r>
              <a:rPr lang="en-US" sz="1600" dirty="0" smtClean="0">
                <a:solidFill>
                  <a:prstClr val="white">
                    <a:lumMod val="95000"/>
                  </a:prstClr>
                </a:solidFill>
              </a:rPr>
              <a:t>e-Learning</a:t>
            </a:r>
            <a:endParaRPr lang="en-US" sz="1600" dirty="0">
              <a:solidFill>
                <a:prstClr val="white">
                  <a:lumMod val="95000"/>
                </a:prstClr>
              </a:solidFill>
            </a:endParaRPr>
          </a:p>
        </p:txBody>
      </p:sp>
      <p:sp>
        <p:nvSpPr>
          <p:cNvPr id="66" name="Rounded Rectangle 65"/>
          <p:cNvSpPr/>
          <p:nvPr/>
        </p:nvSpPr>
        <p:spPr>
          <a:xfrm rot="16200000">
            <a:off x="3641208" y="646076"/>
            <a:ext cx="342182" cy="1518932"/>
          </a:xfrm>
          <a:prstGeom prst="roundRect">
            <a:avLst/>
          </a:prstGeom>
          <a:solidFill>
            <a:schemeClr val="tx1">
              <a:lumMod val="65000"/>
              <a:lumOff val="35000"/>
            </a:schemeClr>
          </a:solidFill>
          <a:ln w="6350" cap="rnd">
            <a:solidFill>
              <a:schemeClr val="bg1">
                <a:lumMod val="50000"/>
              </a:schemeClr>
            </a:solidFill>
            <a:tailEnd type="none"/>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vert="vert" rtlCol="0" anchor="ctr"/>
          <a:lstStyle/>
          <a:p>
            <a:pPr algn="ctr">
              <a:lnSpc>
                <a:spcPct val="90000"/>
              </a:lnSpc>
            </a:pPr>
            <a:r>
              <a:rPr lang="en-US" sz="1600" dirty="0" smtClean="0">
                <a:solidFill>
                  <a:prstClr val="white">
                    <a:lumMod val="95000"/>
                  </a:prstClr>
                </a:solidFill>
              </a:rPr>
              <a:t>Simulations</a:t>
            </a:r>
            <a:endParaRPr lang="en-US" sz="1600" dirty="0">
              <a:solidFill>
                <a:prstClr val="white">
                  <a:lumMod val="95000"/>
                </a:prstClr>
              </a:solidFill>
            </a:endParaRPr>
          </a:p>
        </p:txBody>
      </p:sp>
      <p:sp>
        <p:nvSpPr>
          <p:cNvPr id="39" name="Rounded Rectangle 38"/>
          <p:cNvSpPr/>
          <p:nvPr/>
        </p:nvSpPr>
        <p:spPr>
          <a:xfrm rot="16200000">
            <a:off x="3641209" y="1084487"/>
            <a:ext cx="342182" cy="1518932"/>
          </a:xfrm>
          <a:prstGeom prst="roundRect">
            <a:avLst/>
          </a:prstGeom>
          <a:solidFill>
            <a:schemeClr val="tx1">
              <a:lumMod val="65000"/>
              <a:lumOff val="35000"/>
            </a:schemeClr>
          </a:solidFill>
          <a:ln w="6350" cap="rnd">
            <a:solidFill>
              <a:schemeClr val="bg1">
                <a:lumMod val="50000"/>
              </a:schemeClr>
            </a:solidFill>
            <a:tailEnd type="none"/>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vert="vert" rtlCol="0" anchor="ctr"/>
          <a:lstStyle/>
          <a:p>
            <a:pPr algn="ctr">
              <a:lnSpc>
                <a:spcPct val="90000"/>
              </a:lnSpc>
            </a:pPr>
            <a:r>
              <a:rPr lang="en-US" sz="1600" dirty="0" smtClean="0">
                <a:solidFill>
                  <a:prstClr val="white">
                    <a:lumMod val="95000"/>
                  </a:prstClr>
                </a:solidFill>
              </a:rPr>
              <a:t>Intelligent Tutor</a:t>
            </a:r>
            <a:endParaRPr lang="en-US" sz="1600" dirty="0">
              <a:solidFill>
                <a:prstClr val="white">
                  <a:lumMod val="95000"/>
                </a:prstClr>
              </a:solidFill>
            </a:endParaRPr>
          </a:p>
        </p:txBody>
      </p:sp>
      <p:sp>
        <p:nvSpPr>
          <p:cNvPr id="76" name="Round Same Side Corner Rectangle 75"/>
          <p:cNvSpPr/>
          <p:nvPr/>
        </p:nvSpPr>
        <p:spPr>
          <a:xfrm rot="16200000">
            <a:off x="5511109" y="1128178"/>
            <a:ext cx="350296" cy="1219200"/>
          </a:xfrm>
          <a:prstGeom prst="round2SameRect">
            <a:avLst>
              <a:gd name="adj1" fmla="val 20834"/>
              <a:gd name="adj2" fmla="val 0"/>
            </a:avLst>
          </a:prstGeom>
          <a:solidFill>
            <a:schemeClr val="bg1"/>
          </a:solidFill>
          <a:ln w="6350" cap="rnd">
            <a:solidFill>
              <a:schemeClr val="bg1">
                <a:lumMod val="50000"/>
              </a:schemeClr>
            </a:solidFill>
            <a:tailEnd type="none"/>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vert="vert" rtlCol="0" anchor="ctr"/>
          <a:lstStyle/>
          <a:p>
            <a:r>
              <a:rPr lang="en-US" altLang="en-US" dirty="0" smtClean="0">
                <a:solidFill>
                  <a:srgbClr val="002060"/>
                </a:solidFill>
              </a:rPr>
              <a:t> e-Book</a:t>
            </a:r>
            <a:endParaRPr lang="en-US" dirty="0">
              <a:solidFill>
                <a:srgbClr val="002060"/>
              </a:solidFill>
            </a:endParaRPr>
          </a:p>
        </p:txBody>
      </p:sp>
      <p:grpSp>
        <p:nvGrpSpPr>
          <p:cNvPr id="13" name="Group 12"/>
          <p:cNvGrpSpPr/>
          <p:nvPr/>
        </p:nvGrpSpPr>
        <p:grpSpPr>
          <a:xfrm>
            <a:off x="5663778" y="1123354"/>
            <a:ext cx="1677518" cy="1881694"/>
            <a:chOff x="5663778" y="1123354"/>
            <a:chExt cx="1677518" cy="1881694"/>
          </a:xfrm>
        </p:grpSpPr>
        <p:cxnSp>
          <p:nvCxnSpPr>
            <p:cNvPr id="35" name="Straight Connector 34"/>
            <p:cNvCxnSpPr/>
            <p:nvPr/>
          </p:nvCxnSpPr>
          <p:spPr>
            <a:xfrm>
              <a:off x="6502537" y="2695009"/>
              <a:ext cx="0" cy="310039"/>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028" name="Picture 4" descr="Tablet, Ipad, Homebutton, App, Software, Apple, Vecto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63778" y="1123354"/>
              <a:ext cx="1677518" cy="1677518"/>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Round Same Side Corner Rectangle 33"/>
          <p:cNvSpPr/>
          <p:nvPr/>
        </p:nvSpPr>
        <p:spPr>
          <a:xfrm rot="16200000">
            <a:off x="7524287" y="1876594"/>
            <a:ext cx="350296" cy="1021078"/>
          </a:xfrm>
          <a:prstGeom prst="round2SameRect">
            <a:avLst>
              <a:gd name="adj1" fmla="val 20834"/>
              <a:gd name="adj2" fmla="val 0"/>
            </a:avLst>
          </a:prstGeom>
          <a:solidFill>
            <a:schemeClr val="bg1"/>
          </a:solidFill>
          <a:ln w="6350" cap="rnd">
            <a:solidFill>
              <a:schemeClr val="bg1">
                <a:lumMod val="50000"/>
              </a:schemeClr>
            </a:solidFill>
            <a:tailEnd type="none"/>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vert="vert" rtlCol="0" anchor="ctr"/>
          <a:lstStyle/>
          <a:p>
            <a:r>
              <a:rPr lang="en-US" altLang="en-US" dirty="0" smtClean="0">
                <a:solidFill>
                  <a:srgbClr val="002060"/>
                </a:solidFill>
              </a:rPr>
              <a:t> Tutor</a:t>
            </a:r>
            <a:endParaRPr lang="en-US" dirty="0">
              <a:solidFill>
                <a:srgbClr val="002060"/>
              </a:solidFill>
            </a:endParaRPr>
          </a:p>
        </p:txBody>
      </p:sp>
      <p:pic>
        <p:nvPicPr>
          <p:cNvPr id="2" name="Picture 2" descr="http://icon-icons.com/icons2/11/PNG/256/person_user_customer_female_people_169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9435" y="1265570"/>
            <a:ext cx="1621596" cy="162159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445239" y="3012260"/>
            <a:ext cx="1416868" cy="3041686"/>
            <a:chOff x="445239" y="3012260"/>
            <a:chExt cx="1416868" cy="3041686"/>
          </a:xfrm>
        </p:grpSpPr>
        <p:grpSp>
          <p:nvGrpSpPr>
            <p:cNvPr id="45" name="Group 44"/>
            <p:cNvGrpSpPr/>
            <p:nvPr/>
          </p:nvGrpSpPr>
          <p:grpSpPr>
            <a:xfrm>
              <a:off x="445239" y="3961408"/>
              <a:ext cx="1416868" cy="2092538"/>
              <a:chOff x="445239" y="3961408"/>
              <a:chExt cx="1416868" cy="2092538"/>
            </a:xfrm>
          </p:grpSpPr>
          <p:sp>
            <p:nvSpPr>
              <p:cNvPr id="38" name="Rectangle 37"/>
              <p:cNvSpPr/>
              <p:nvPr/>
            </p:nvSpPr>
            <p:spPr>
              <a:xfrm>
                <a:off x="445239" y="5287168"/>
                <a:ext cx="1416868" cy="766778"/>
              </a:xfrm>
              <a:prstGeom prst="rect">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16200000" scaled="1"/>
                <a:tileRect/>
              </a:gradFill>
              <a:ln w="6350" cap="rnd">
                <a:solidFill>
                  <a:schemeClr val="bg1">
                    <a:lumMod val="50000"/>
                  </a:schemeClr>
                </a:solidFill>
                <a:tailEnd type="none"/>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vert="horz" tIns="91440" bIns="91440" rtlCol="0" anchor="b"/>
              <a:lstStyle/>
              <a:p>
                <a:pPr algn="ctr">
                  <a:lnSpc>
                    <a:spcPct val="90000"/>
                  </a:lnSpc>
                </a:pPr>
                <a:r>
                  <a:rPr lang="en-US" sz="1600" dirty="0" smtClean="0">
                    <a:solidFill>
                      <a:prstClr val="black"/>
                    </a:solidFill>
                  </a:rPr>
                  <a:t>Activity Recommender</a:t>
                </a:r>
                <a:endParaRPr lang="en-US" sz="1600" dirty="0">
                  <a:solidFill>
                    <a:prstClr val="black"/>
                  </a:solidFill>
                </a:endParaRPr>
              </a:p>
            </p:txBody>
          </p:sp>
          <p:pic>
            <p:nvPicPr>
              <p:cNvPr id="1026" name="Picture 2" descr="Cogwheel, Gear, Gearwheel, Cog, Options, Setting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2131" y="3961408"/>
                <a:ext cx="1383083" cy="152499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8" name="Straight Connector 67"/>
            <p:cNvCxnSpPr/>
            <p:nvPr/>
          </p:nvCxnSpPr>
          <p:spPr>
            <a:xfrm>
              <a:off x="1153673" y="3012260"/>
              <a:ext cx="0" cy="822960"/>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2154283" y="3012260"/>
            <a:ext cx="1416868" cy="3041686"/>
            <a:chOff x="2154283" y="3012260"/>
            <a:chExt cx="1416868" cy="3041686"/>
          </a:xfrm>
        </p:grpSpPr>
        <p:grpSp>
          <p:nvGrpSpPr>
            <p:cNvPr id="5" name="Group 4"/>
            <p:cNvGrpSpPr/>
            <p:nvPr/>
          </p:nvGrpSpPr>
          <p:grpSpPr>
            <a:xfrm>
              <a:off x="2154283" y="4218063"/>
              <a:ext cx="1416868" cy="1835883"/>
              <a:chOff x="3843053" y="4061347"/>
              <a:chExt cx="1416868" cy="1835883"/>
            </a:xfrm>
          </p:grpSpPr>
          <p:sp>
            <p:nvSpPr>
              <p:cNvPr id="36" name="Rectangle 35"/>
              <p:cNvSpPr/>
              <p:nvPr/>
            </p:nvSpPr>
            <p:spPr>
              <a:xfrm>
                <a:off x="3843053" y="5130452"/>
                <a:ext cx="1416868" cy="766778"/>
              </a:xfrm>
              <a:prstGeom prst="rect">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16200000" scaled="1"/>
                <a:tileRect/>
              </a:gradFill>
              <a:ln w="6350" cap="rnd">
                <a:solidFill>
                  <a:schemeClr val="bg1">
                    <a:lumMod val="50000"/>
                  </a:schemeClr>
                </a:solidFill>
                <a:tailEnd type="none"/>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vert="horz" tIns="91440" bIns="91440" rtlCol="0" anchor="b"/>
              <a:lstStyle/>
              <a:p>
                <a:pPr algn="ctr">
                  <a:lnSpc>
                    <a:spcPct val="90000"/>
                  </a:lnSpc>
                </a:pPr>
                <a:r>
                  <a:rPr lang="en-US" sz="1600" dirty="0" smtClean="0">
                    <a:solidFill>
                      <a:prstClr val="black"/>
                    </a:solidFill>
                  </a:rPr>
                  <a:t>Activity Registry</a:t>
                </a:r>
                <a:endParaRPr lang="en-US" sz="1600" dirty="0">
                  <a:solidFill>
                    <a:prstClr val="black"/>
                  </a:solidFill>
                </a:endParaRPr>
              </a:p>
            </p:txBody>
          </p:sp>
          <p:pic>
            <p:nvPicPr>
              <p:cNvPr id="49" name="Picture 15" descr="Database, Data Storage, Information, Backup, Technolog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07389" y="4061347"/>
                <a:ext cx="1088196" cy="1267802"/>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cxnSp>
          <p:nvCxnSpPr>
            <p:cNvPr id="70" name="Straight Connector 69"/>
            <p:cNvCxnSpPr/>
            <p:nvPr/>
          </p:nvCxnSpPr>
          <p:spPr>
            <a:xfrm>
              <a:off x="2862717" y="3012260"/>
              <a:ext cx="0" cy="822960"/>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3863327" y="3012260"/>
            <a:ext cx="1416868" cy="3041686"/>
            <a:chOff x="3863327" y="3012260"/>
            <a:chExt cx="1416868" cy="3041686"/>
          </a:xfrm>
        </p:grpSpPr>
        <p:grpSp>
          <p:nvGrpSpPr>
            <p:cNvPr id="3" name="Group 2"/>
            <p:cNvGrpSpPr/>
            <p:nvPr/>
          </p:nvGrpSpPr>
          <p:grpSpPr>
            <a:xfrm>
              <a:off x="3863327" y="4218063"/>
              <a:ext cx="1416868" cy="1835883"/>
              <a:chOff x="4947882" y="4061347"/>
              <a:chExt cx="1416868" cy="1835883"/>
            </a:xfrm>
          </p:grpSpPr>
          <p:sp>
            <p:nvSpPr>
              <p:cNvPr id="16" name="Rectangle 15"/>
              <p:cNvSpPr/>
              <p:nvPr/>
            </p:nvSpPr>
            <p:spPr>
              <a:xfrm>
                <a:off x="4947882" y="5130452"/>
                <a:ext cx="1416868" cy="766778"/>
              </a:xfrm>
              <a:prstGeom prst="rect">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16200000" scaled="1"/>
                <a:tileRect/>
              </a:gradFill>
              <a:ln w="6350" cap="rnd">
                <a:solidFill>
                  <a:schemeClr val="bg1">
                    <a:lumMod val="50000"/>
                  </a:schemeClr>
                </a:solidFill>
                <a:tailEnd type="none"/>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vert="horz" tIns="91440" bIns="91440" rtlCol="0" anchor="b"/>
              <a:lstStyle/>
              <a:p>
                <a:pPr algn="ctr">
                  <a:lnSpc>
                    <a:spcPct val="90000"/>
                  </a:lnSpc>
                </a:pPr>
                <a:r>
                  <a:rPr lang="en-US" sz="1600" dirty="0" smtClean="0">
                    <a:solidFill>
                      <a:prstClr val="black"/>
                    </a:solidFill>
                  </a:rPr>
                  <a:t>Learning Record Store</a:t>
                </a:r>
                <a:endParaRPr lang="en-US" sz="1600" dirty="0">
                  <a:solidFill>
                    <a:prstClr val="black"/>
                  </a:solidFill>
                </a:endParaRPr>
              </a:p>
            </p:txBody>
          </p:sp>
          <p:pic>
            <p:nvPicPr>
              <p:cNvPr id="51" name="Picture 15" descr="Database, Data Storage, Information, Backup, Technolog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12218" y="4061347"/>
                <a:ext cx="1088196" cy="1267802"/>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cxnSp>
          <p:nvCxnSpPr>
            <p:cNvPr id="72" name="Straight Connector 71"/>
            <p:cNvCxnSpPr/>
            <p:nvPr/>
          </p:nvCxnSpPr>
          <p:spPr>
            <a:xfrm>
              <a:off x="4566257" y="3012260"/>
              <a:ext cx="0" cy="822960"/>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5572371" y="3012260"/>
            <a:ext cx="1416868" cy="3041686"/>
            <a:chOff x="5572371" y="3012260"/>
            <a:chExt cx="1416868" cy="3041686"/>
          </a:xfrm>
        </p:grpSpPr>
        <p:grpSp>
          <p:nvGrpSpPr>
            <p:cNvPr id="4" name="Group 3"/>
            <p:cNvGrpSpPr/>
            <p:nvPr/>
          </p:nvGrpSpPr>
          <p:grpSpPr>
            <a:xfrm>
              <a:off x="5572371" y="4218063"/>
              <a:ext cx="1416868" cy="1835883"/>
              <a:chOff x="5838010" y="4061347"/>
              <a:chExt cx="1416868" cy="1835883"/>
            </a:xfrm>
          </p:grpSpPr>
          <p:sp>
            <p:nvSpPr>
              <p:cNvPr id="37" name="Rectangle 36"/>
              <p:cNvSpPr/>
              <p:nvPr/>
            </p:nvSpPr>
            <p:spPr>
              <a:xfrm>
                <a:off x="5838010" y="5130452"/>
                <a:ext cx="1416868" cy="766778"/>
              </a:xfrm>
              <a:prstGeom prst="rect">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16200000" scaled="1"/>
                <a:tileRect/>
              </a:gradFill>
              <a:ln w="6350" cap="rnd">
                <a:solidFill>
                  <a:schemeClr val="bg1">
                    <a:lumMod val="50000"/>
                  </a:schemeClr>
                </a:solidFill>
                <a:tailEnd type="none"/>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vert="horz" tIns="91440" bIns="91440" rtlCol="0" anchor="b"/>
              <a:lstStyle/>
              <a:p>
                <a:pPr algn="ctr">
                  <a:lnSpc>
                    <a:spcPct val="90000"/>
                  </a:lnSpc>
                </a:pPr>
                <a:r>
                  <a:rPr lang="en-US" sz="1600" dirty="0" smtClean="0">
                    <a:solidFill>
                      <a:prstClr val="black"/>
                    </a:solidFill>
                  </a:rPr>
                  <a:t>Competency Framework</a:t>
                </a:r>
                <a:endParaRPr lang="en-US" sz="1600" dirty="0">
                  <a:solidFill>
                    <a:prstClr val="black"/>
                  </a:solidFill>
                </a:endParaRPr>
              </a:p>
            </p:txBody>
          </p:sp>
          <p:pic>
            <p:nvPicPr>
              <p:cNvPr id="48" name="Picture 15" descr="Database, Data Storage, Information, Backup, Technolog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02346" y="4061347"/>
                <a:ext cx="1088196" cy="1267802"/>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cxnSp>
          <p:nvCxnSpPr>
            <p:cNvPr id="73" name="Straight Connector 72"/>
            <p:cNvCxnSpPr/>
            <p:nvPr/>
          </p:nvCxnSpPr>
          <p:spPr>
            <a:xfrm>
              <a:off x="6282323" y="3012260"/>
              <a:ext cx="0" cy="822960"/>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7281414" y="3012260"/>
            <a:ext cx="1416868" cy="3041686"/>
            <a:chOff x="7281414" y="3012260"/>
            <a:chExt cx="1416868" cy="3041686"/>
          </a:xfrm>
        </p:grpSpPr>
        <p:cxnSp>
          <p:nvCxnSpPr>
            <p:cNvPr id="74" name="Straight Connector 73"/>
            <p:cNvCxnSpPr/>
            <p:nvPr/>
          </p:nvCxnSpPr>
          <p:spPr>
            <a:xfrm>
              <a:off x="7923233" y="3012260"/>
              <a:ext cx="0" cy="822960"/>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7281414" y="3963987"/>
              <a:ext cx="1416868" cy="2089959"/>
              <a:chOff x="7281414" y="3963987"/>
              <a:chExt cx="1416868" cy="2089959"/>
            </a:xfrm>
          </p:grpSpPr>
          <p:sp>
            <p:nvSpPr>
              <p:cNvPr id="43" name="Rectangle 42"/>
              <p:cNvSpPr/>
              <p:nvPr/>
            </p:nvSpPr>
            <p:spPr>
              <a:xfrm>
                <a:off x="7281414" y="5287168"/>
                <a:ext cx="1416868" cy="766778"/>
              </a:xfrm>
              <a:prstGeom prst="rect">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16200000" scaled="1"/>
                <a:tileRect/>
              </a:gradFill>
              <a:ln w="6350" cap="rnd">
                <a:solidFill>
                  <a:schemeClr val="bg1">
                    <a:lumMod val="50000"/>
                  </a:schemeClr>
                </a:solidFill>
                <a:tailEnd type="none"/>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vert="horz" tIns="91440" bIns="91440" rtlCol="0" anchor="b"/>
              <a:lstStyle/>
              <a:p>
                <a:pPr algn="ctr">
                  <a:lnSpc>
                    <a:spcPct val="90000"/>
                  </a:lnSpc>
                </a:pPr>
                <a:r>
                  <a:rPr lang="en-US" sz="1600" dirty="0" smtClean="0">
                    <a:solidFill>
                      <a:prstClr val="black"/>
                    </a:solidFill>
                  </a:rPr>
                  <a:t>Competency Assertion</a:t>
                </a:r>
                <a:endParaRPr lang="en-US" sz="1600" dirty="0">
                  <a:solidFill>
                    <a:prstClr val="black"/>
                  </a:solidFill>
                </a:endParaRPr>
              </a:p>
            </p:txBody>
          </p:sp>
          <p:pic>
            <p:nvPicPr>
              <p:cNvPr id="41" name="Picture 2" descr="Cogwheel, Gear, Gearwheel, Cog, Options, Setting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17538" y="3963987"/>
                <a:ext cx="1380744" cy="1522413"/>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772176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1" nodeType="clickEffect">
                                  <p:stCondLst>
                                    <p:cond delay="0"/>
                                  </p:stCondLst>
                                  <p:childTnLst>
                                    <p:animScale>
                                      <p:cBhvr>
                                        <p:cTn id="6" dur="500" fill="hold"/>
                                        <p:tgtEl>
                                          <p:spTgt spid="6"/>
                                        </p:tgtEl>
                                      </p:cBhvr>
                                      <p:by x="25000" y="25000"/>
                                    </p:animScale>
                                  </p:childTnLst>
                                </p:cTn>
                              </p:par>
                              <p:par>
                                <p:cTn id="7" presetID="42" presetClass="path" presetSubtype="0" accel="50000" decel="50000" fill="hold" grpId="0" nodeType="withEffect">
                                  <p:stCondLst>
                                    <p:cond delay="0"/>
                                  </p:stCondLst>
                                  <p:childTnLst>
                                    <p:animMotion origin="layout" path="M 0 -4.07407E-6 L 0.375 -0.27338 " pathEditMode="relative" rAng="0" ptsTypes="AA">
                                      <p:cBhvr>
                                        <p:cTn id="8" dur="500" fill="hold"/>
                                        <p:tgtEl>
                                          <p:spTgt spid="6"/>
                                        </p:tgtEl>
                                        <p:attrNameLst>
                                          <p:attrName>ppt_x</p:attrName>
                                          <p:attrName>ppt_y</p:attrName>
                                        </p:attrNameLst>
                                      </p:cBhvr>
                                      <p:rCtr x="18750" y="-13681"/>
                                    </p:animMotion>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down)">
                                      <p:cBhvr>
                                        <p:cTn id="12" dur="250"/>
                                        <p:tgtEl>
                                          <p:spTgt spid="57"/>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250"/>
                                        <p:tgtEl>
                                          <p:spTgt spid="6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250"/>
                                        <p:tgtEl>
                                          <p:spTgt spid="7"/>
                                        </p:tgtEl>
                                      </p:cBhvr>
                                    </p:animEffect>
                                  </p:childTnLst>
                                </p:cTn>
                              </p:par>
                            </p:childTnLst>
                          </p:cTn>
                        </p:par>
                        <p:par>
                          <p:cTn id="22" fill="hold">
                            <p:stCondLst>
                              <p:cond delay="250"/>
                            </p:stCondLst>
                            <p:childTnLst>
                              <p:par>
                                <p:cTn id="23" presetID="10" presetClass="entr" presetSubtype="0" fill="hold" grpId="0"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250"/>
                                        <p:tgtEl>
                                          <p:spTgt spid="63"/>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250"/>
                                        <p:tgtEl>
                                          <p:spTgt spid="65"/>
                                        </p:tgtEl>
                                      </p:cBhvr>
                                    </p:animEffect>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fade">
                                      <p:cBhvr>
                                        <p:cTn id="33" dur="250"/>
                                        <p:tgtEl>
                                          <p:spTgt spid="66"/>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25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250"/>
                                        <p:tgtEl>
                                          <p:spTgt spid="13"/>
                                        </p:tgtEl>
                                      </p:cBhvr>
                                    </p:animEffect>
                                  </p:childTnLst>
                                </p:cTn>
                              </p:par>
                            </p:childTnLst>
                          </p:cTn>
                        </p:par>
                        <p:par>
                          <p:cTn id="43" fill="hold">
                            <p:stCondLst>
                              <p:cond delay="250"/>
                            </p:stCondLst>
                            <p:childTnLst>
                              <p:par>
                                <p:cTn id="44" presetID="10" presetClass="entr" presetSubtype="0" fill="hold" grpId="0" nodeType="after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250"/>
                                        <p:tgtEl>
                                          <p:spTgt spid="7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down)">
                                      <p:cBhvr>
                                        <p:cTn id="51" dur="250"/>
                                        <p:tgtEl>
                                          <p:spTgt spid="2"/>
                                        </p:tgtEl>
                                      </p:cBhvr>
                                    </p:animEffect>
                                  </p:childTnLst>
                                </p:cTn>
                              </p:par>
                            </p:childTnLst>
                          </p:cTn>
                        </p:par>
                        <p:par>
                          <p:cTn id="52" fill="hold">
                            <p:stCondLst>
                              <p:cond delay="250"/>
                            </p:stCondLst>
                            <p:childTnLst>
                              <p:par>
                                <p:cTn id="53" presetID="10" presetClass="entr" presetSubtype="0"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250"/>
                                        <p:tgtEl>
                                          <p:spTgt spid="3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up)">
                                      <p:cBhvr>
                                        <p:cTn id="60" dur="25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up)">
                                      <p:cBhvr>
                                        <p:cTn id="65" dur="25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up)">
                                      <p:cBhvr>
                                        <p:cTn id="70" dur="250"/>
                                        <p:tgtEl>
                                          <p:spTgt spid="1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wipe(up)">
                                      <p:cBhvr>
                                        <p:cTn id="75" dur="250"/>
                                        <p:tgtEl>
                                          <p:spTgt spid="1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wipe(up)">
                                      <p:cBhvr>
                                        <p:cTn id="80"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2" grpId="0" animBg="1"/>
      <p:bldP spid="63" grpId="0" animBg="1"/>
      <p:bldP spid="65" grpId="0" animBg="1"/>
      <p:bldP spid="66" grpId="0" animBg="1"/>
      <p:bldP spid="39" grpId="0" animBg="1"/>
      <p:bldP spid="76" grpId="0" animBg="1"/>
      <p:bldP spid="34"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33" name="Group 32"/>
          <p:cNvGrpSpPr/>
          <p:nvPr/>
        </p:nvGrpSpPr>
        <p:grpSpPr>
          <a:xfrm>
            <a:off x="5208062" y="3620722"/>
            <a:ext cx="1573674" cy="2752133"/>
            <a:chOff x="410888" y="200322"/>
            <a:chExt cx="1828800" cy="3198312"/>
          </a:xfrm>
        </p:grpSpPr>
        <p:sp>
          <p:nvSpPr>
            <p:cNvPr id="6" name="TextBox 5"/>
            <p:cNvSpPr txBox="1"/>
            <p:nvPr/>
          </p:nvSpPr>
          <p:spPr>
            <a:xfrm>
              <a:off x="410888" y="2654784"/>
              <a:ext cx="1828800" cy="743850"/>
            </a:xfrm>
            <a:prstGeom prst="roundRect">
              <a:avLst/>
            </a:prstGeom>
            <a:solidFill>
              <a:schemeClr val="accent1">
                <a:lumMod val="20000"/>
                <a:lumOff val="80000"/>
              </a:schemeClr>
            </a:solidFill>
            <a:ln>
              <a:solidFill>
                <a:schemeClr val="bg1">
                  <a:lumMod val="65000"/>
                  <a:lumOff val="35000"/>
                </a:schemeClr>
              </a:solidFill>
            </a:ln>
          </p:spPr>
          <p:txBody>
            <a:bodyPr wrap="square" rtlCol="0">
              <a:spAutoFit/>
            </a:bodyPr>
            <a:lstStyle/>
            <a:p>
              <a:pPr algn="ctr"/>
              <a:r>
                <a:rPr lang="en-US" sz="1600" b="1" dirty="0" err="1" smtClean="0">
                  <a:solidFill>
                    <a:prstClr val="black"/>
                  </a:solidFill>
                </a:rPr>
                <a:t>PERLS</a:t>
              </a:r>
              <a:r>
                <a:rPr lang="en-US" sz="1600" b="1" dirty="0" smtClean="0">
                  <a:solidFill>
                    <a:prstClr val="black"/>
                  </a:solidFill>
                </a:rPr>
                <a:t> </a:t>
              </a:r>
            </a:p>
            <a:p>
              <a:pPr algn="ctr"/>
              <a:r>
                <a:rPr lang="en-US" sz="1600" dirty="0" smtClean="0">
                  <a:solidFill>
                    <a:prstClr val="black"/>
                  </a:solidFill>
                </a:rPr>
                <a:t>Micro-learning</a:t>
              </a:r>
              <a:endParaRPr lang="en-US" sz="1600" dirty="0">
                <a:solidFill>
                  <a:prstClr val="black"/>
                </a:solidFill>
              </a:endParaRPr>
            </a:p>
          </p:txBody>
        </p:sp>
        <p:grpSp>
          <p:nvGrpSpPr>
            <p:cNvPr id="14" name="Group 13"/>
            <p:cNvGrpSpPr/>
            <p:nvPr/>
          </p:nvGrpSpPr>
          <p:grpSpPr>
            <a:xfrm>
              <a:off x="689780" y="200322"/>
              <a:ext cx="1271016" cy="2420983"/>
              <a:chOff x="1581460" y="1304388"/>
              <a:chExt cx="1271016" cy="2420983"/>
            </a:xfrm>
          </p:grpSpPr>
          <p:pic>
            <p:nvPicPr>
              <p:cNvPr id="12" name="Picture 2" descr="Smartphone, Handheld, Cell Phone, Mobile Phone"/>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581460" y="1304388"/>
                <a:ext cx="1271016" cy="24209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3"/>
              <a:stretch>
                <a:fillRect/>
              </a:stretch>
            </p:blipFill>
            <p:spPr>
              <a:xfrm>
                <a:off x="1714601" y="1676401"/>
                <a:ext cx="1004734" cy="1600200"/>
              </a:xfrm>
              <a:prstGeom prst="rect">
                <a:avLst/>
              </a:prstGeom>
            </p:spPr>
          </p:pic>
        </p:grpSp>
      </p:grpSp>
      <p:grpSp>
        <p:nvGrpSpPr>
          <p:cNvPr id="3" name="Group 2"/>
          <p:cNvGrpSpPr/>
          <p:nvPr/>
        </p:nvGrpSpPr>
        <p:grpSpPr>
          <a:xfrm>
            <a:off x="5440628" y="246131"/>
            <a:ext cx="2443188" cy="2774859"/>
            <a:chOff x="5841306" y="246131"/>
            <a:chExt cx="2443188" cy="2774859"/>
          </a:xfrm>
        </p:grpSpPr>
        <p:sp>
          <p:nvSpPr>
            <p:cNvPr id="9" name="TextBox 8"/>
            <p:cNvSpPr txBox="1"/>
            <p:nvPr/>
          </p:nvSpPr>
          <p:spPr>
            <a:xfrm>
              <a:off x="6276062" y="2380910"/>
              <a:ext cx="1573675" cy="640080"/>
            </a:xfrm>
            <a:prstGeom prst="roundRect">
              <a:avLst/>
            </a:prstGeom>
            <a:solidFill>
              <a:schemeClr val="accent1">
                <a:lumMod val="20000"/>
                <a:lumOff val="80000"/>
              </a:schemeClr>
            </a:solidFill>
            <a:ln>
              <a:solidFill>
                <a:schemeClr val="bg1">
                  <a:lumMod val="65000"/>
                  <a:lumOff val="35000"/>
                </a:schemeClr>
              </a:solidFill>
            </a:ln>
          </p:spPr>
          <p:txBody>
            <a:bodyPr wrap="square" rtlCol="0">
              <a:spAutoFit/>
            </a:bodyPr>
            <a:lstStyle/>
            <a:p>
              <a:pPr algn="ctr"/>
              <a:r>
                <a:rPr lang="en-US" sz="1600" b="1" dirty="0" err="1" smtClean="0">
                  <a:solidFill>
                    <a:prstClr val="black"/>
                  </a:solidFill>
                </a:rPr>
                <a:t>Sero</a:t>
              </a:r>
              <a:r>
                <a:rPr lang="en-US" sz="1600" b="1" dirty="0" smtClean="0">
                  <a:solidFill>
                    <a:prstClr val="black"/>
                  </a:solidFill>
                </a:rPr>
                <a:t>!</a:t>
              </a:r>
            </a:p>
            <a:p>
              <a:pPr algn="ctr"/>
              <a:r>
                <a:rPr lang="en-US" sz="1600" dirty="0" smtClean="0">
                  <a:solidFill>
                    <a:prstClr val="black"/>
                  </a:solidFill>
                </a:rPr>
                <a:t>Concept Maps</a:t>
              </a:r>
              <a:endParaRPr lang="en-US" sz="1600" dirty="0">
                <a:solidFill>
                  <a:prstClr val="black"/>
                </a:solidFill>
              </a:endParaRPr>
            </a:p>
          </p:txBody>
        </p:sp>
        <p:grpSp>
          <p:nvGrpSpPr>
            <p:cNvPr id="22" name="Group 21"/>
            <p:cNvGrpSpPr/>
            <p:nvPr/>
          </p:nvGrpSpPr>
          <p:grpSpPr>
            <a:xfrm>
              <a:off x="5841306" y="246131"/>
              <a:ext cx="2443188" cy="2119511"/>
              <a:chOff x="4810991" y="711537"/>
              <a:chExt cx="2839280" cy="2463128"/>
            </a:xfrm>
          </p:grpSpPr>
          <p:pic>
            <p:nvPicPr>
              <p:cNvPr id="10"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810991" y="711537"/>
                <a:ext cx="2839280" cy="246312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object 8"/>
              <p:cNvSpPr/>
              <p:nvPr/>
            </p:nvSpPr>
            <p:spPr>
              <a:xfrm>
                <a:off x="4937188" y="847646"/>
                <a:ext cx="2586887" cy="1514554"/>
              </a:xfrm>
              <a:prstGeom prst="rect">
                <a:avLst/>
              </a:prstGeom>
              <a:blipFill>
                <a:blip r:embed="rId5" cstate="email">
                  <a:extLst>
                    <a:ext uri="{28A0092B-C50C-407E-A947-70E740481C1C}">
                      <a14:useLocalDpi xmlns:a14="http://schemas.microsoft.com/office/drawing/2010/main"/>
                    </a:ext>
                  </a:extLst>
                </a:blip>
                <a:stretch>
                  <a:fillRect/>
                </a:stretch>
              </a:blipFill>
            </p:spPr>
            <p:txBody>
              <a:bodyPr wrap="square" lIns="0" tIns="0" rIns="0" bIns="0" rtlCol="0"/>
              <a:lstStyle/>
              <a:p>
                <a:endParaRPr>
                  <a:solidFill>
                    <a:prstClr val="white"/>
                  </a:solidFill>
                </a:endParaRPr>
              </a:p>
            </p:txBody>
          </p:sp>
        </p:grpSp>
      </p:grpSp>
      <p:grpSp>
        <p:nvGrpSpPr>
          <p:cNvPr id="32" name="Group 31"/>
          <p:cNvGrpSpPr/>
          <p:nvPr/>
        </p:nvGrpSpPr>
        <p:grpSpPr>
          <a:xfrm>
            <a:off x="183168" y="3564290"/>
            <a:ext cx="2443188" cy="2765876"/>
            <a:chOff x="183168" y="3564290"/>
            <a:chExt cx="2839280" cy="3214283"/>
          </a:xfrm>
        </p:grpSpPr>
        <p:grpSp>
          <p:nvGrpSpPr>
            <p:cNvPr id="21" name="Group 20"/>
            <p:cNvGrpSpPr/>
            <p:nvPr/>
          </p:nvGrpSpPr>
          <p:grpSpPr>
            <a:xfrm>
              <a:off x="183168" y="3564290"/>
              <a:ext cx="2839280" cy="2463128"/>
              <a:chOff x="7729555" y="711537"/>
              <a:chExt cx="2839280" cy="2463128"/>
            </a:xfrm>
          </p:grpSpPr>
          <p:pic>
            <p:nvPicPr>
              <p:cNvPr id="19"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729555" y="711537"/>
                <a:ext cx="2839280" cy="246312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https://i.ytimg.com/vi/YvOUbmMoiHM/maxresdefaul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58292" y="847646"/>
                <a:ext cx="2581806" cy="1514554"/>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Box 26"/>
            <p:cNvSpPr txBox="1"/>
            <p:nvPr/>
          </p:nvSpPr>
          <p:spPr>
            <a:xfrm>
              <a:off x="688408" y="6034723"/>
              <a:ext cx="1828800" cy="743850"/>
            </a:xfrm>
            <a:prstGeom prst="roundRect">
              <a:avLst/>
            </a:prstGeom>
            <a:solidFill>
              <a:schemeClr val="accent1">
                <a:lumMod val="20000"/>
                <a:lumOff val="80000"/>
              </a:schemeClr>
            </a:solidFill>
            <a:ln>
              <a:solidFill>
                <a:schemeClr val="bg1">
                  <a:lumMod val="65000"/>
                  <a:lumOff val="35000"/>
                </a:schemeClr>
              </a:solidFill>
            </a:ln>
          </p:spPr>
          <p:txBody>
            <a:bodyPr wrap="square" rtlCol="0">
              <a:spAutoFit/>
            </a:bodyPr>
            <a:lstStyle/>
            <a:p>
              <a:pPr algn="ctr"/>
              <a:r>
                <a:rPr lang="en-US" sz="1600" b="1" dirty="0">
                  <a:solidFill>
                    <a:prstClr val="black"/>
                  </a:solidFill>
                </a:rPr>
                <a:t>Moodle</a:t>
              </a:r>
            </a:p>
            <a:p>
              <a:pPr algn="ctr"/>
              <a:r>
                <a:rPr lang="en-US" sz="1600" dirty="0" smtClean="0">
                  <a:solidFill>
                    <a:prstClr val="black"/>
                  </a:solidFill>
                </a:rPr>
                <a:t>Courseware</a:t>
              </a:r>
              <a:endParaRPr lang="en-US" sz="1600" dirty="0">
                <a:solidFill>
                  <a:prstClr val="black"/>
                </a:solidFill>
              </a:endParaRPr>
            </a:p>
          </p:txBody>
        </p:sp>
      </p:grpSp>
      <p:grpSp>
        <p:nvGrpSpPr>
          <p:cNvPr id="2" name="Group 1"/>
          <p:cNvGrpSpPr/>
          <p:nvPr/>
        </p:nvGrpSpPr>
        <p:grpSpPr>
          <a:xfrm>
            <a:off x="258499" y="246132"/>
            <a:ext cx="2443188" cy="2719621"/>
            <a:chOff x="2647120" y="246131"/>
            <a:chExt cx="2839280" cy="3160529"/>
          </a:xfrm>
        </p:grpSpPr>
        <p:grpSp>
          <p:nvGrpSpPr>
            <p:cNvPr id="23" name="Group 22"/>
            <p:cNvGrpSpPr/>
            <p:nvPr/>
          </p:nvGrpSpPr>
          <p:grpSpPr>
            <a:xfrm>
              <a:off x="2647120" y="246131"/>
              <a:ext cx="2839280" cy="3160529"/>
              <a:chOff x="2431593" y="246131"/>
              <a:chExt cx="2839280" cy="3160529"/>
            </a:xfrm>
          </p:grpSpPr>
          <p:pic>
            <p:nvPicPr>
              <p:cNvPr id="5"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431593" y="246131"/>
                <a:ext cx="2839280" cy="246312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936833" y="2654784"/>
                <a:ext cx="1828800" cy="751876"/>
              </a:xfrm>
              <a:prstGeom prst="roundRect">
                <a:avLst/>
              </a:prstGeom>
              <a:solidFill>
                <a:schemeClr val="accent1">
                  <a:lumMod val="20000"/>
                  <a:lumOff val="80000"/>
                </a:schemeClr>
              </a:solidFill>
              <a:ln>
                <a:solidFill>
                  <a:schemeClr val="bg1">
                    <a:lumMod val="65000"/>
                    <a:lumOff val="35000"/>
                  </a:schemeClr>
                </a:solidFill>
              </a:ln>
            </p:spPr>
            <p:txBody>
              <a:bodyPr wrap="square" rtlCol="0">
                <a:spAutoFit/>
              </a:bodyPr>
              <a:lstStyle/>
              <a:p>
                <a:pPr algn="ctr"/>
                <a:r>
                  <a:rPr lang="en-US" sz="1600" b="1" dirty="0" smtClean="0">
                    <a:solidFill>
                      <a:prstClr val="black"/>
                    </a:solidFill>
                  </a:rPr>
                  <a:t>ARES </a:t>
                </a:r>
              </a:p>
              <a:p>
                <a:pPr algn="ctr"/>
                <a:r>
                  <a:rPr lang="en-US" sz="1600" dirty="0" smtClean="0">
                    <a:solidFill>
                      <a:prstClr val="black"/>
                    </a:solidFill>
                  </a:rPr>
                  <a:t>Serious Game</a:t>
                </a:r>
                <a:endParaRPr lang="en-US" sz="1600" dirty="0">
                  <a:solidFill>
                    <a:prstClr val="black"/>
                  </a:solidFill>
                </a:endParaRPr>
              </a:p>
            </p:txBody>
          </p:sp>
        </p:grpSp>
        <p:pic>
          <p:nvPicPr>
            <p:cNvPr id="2051" name="Picture 3" descr="C:\Users\sae\Pictures\are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02675" y="382240"/>
              <a:ext cx="2528170" cy="1514554"/>
            </a:xfrm>
            <a:prstGeom prst="rect">
              <a:avLst/>
            </a:prstGeom>
            <a:noFill/>
            <a:ln>
              <a:solidFill>
                <a:schemeClr val="tx1">
                  <a:lumMod val="65000"/>
                </a:schemeClr>
              </a:solidFill>
            </a:ln>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6790821" y="3516525"/>
            <a:ext cx="2185989" cy="2856330"/>
            <a:chOff x="6790821" y="3557411"/>
            <a:chExt cx="2185989" cy="2856330"/>
          </a:xfrm>
        </p:grpSpPr>
        <p:sp>
          <p:nvSpPr>
            <p:cNvPr id="28" name="TextBox 27"/>
            <p:cNvSpPr txBox="1"/>
            <p:nvPr/>
          </p:nvSpPr>
          <p:spPr>
            <a:xfrm>
              <a:off x="7096978" y="5773661"/>
              <a:ext cx="1573674" cy="640080"/>
            </a:xfrm>
            <a:prstGeom prst="roundRect">
              <a:avLst/>
            </a:prstGeom>
            <a:solidFill>
              <a:schemeClr val="accent1">
                <a:lumMod val="20000"/>
                <a:lumOff val="80000"/>
              </a:schemeClr>
            </a:solidFill>
            <a:ln>
              <a:solidFill>
                <a:schemeClr val="bg1">
                  <a:lumMod val="65000"/>
                  <a:lumOff val="35000"/>
                </a:schemeClr>
              </a:solidFill>
            </a:ln>
          </p:spPr>
          <p:txBody>
            <a:bodyPr wrap="square" rtlCol="0">
              <a:spAutoFit/>
            </a:bodyPr>
            <a:lstStyle/>
            <a:p>
              <a:pPr algn="ctr"/>
              <a:r>
                <a:rPr lang="en-US" sz="1600" b="1" dirty="0" smtClean="0">
                  <a:solidFill>
                    <a:prstClr val="black"/>
                  </a:solidFill>
                </a:rPr>
                <a:t>Actionable </a:t>
              </a:r>
              <a:r>
                <a:rPr lang="en-US" sz="1600" b="1" dirty="0" err="1" smtClean="0">
                  <a:solidFill>
                    <a:prstClr val="black"/>
                  </a:solidFill>
                </a:rPr>
                <a:t>Databook</a:t>
              </a:r>
              <a:endParaRPr lang="en-US" sz="1600" dirty="0" smtClean="0">
                <a:solidFill>
                  <a:prstClr val="black"/>
                </a:solidFill>
              </a:endParaRPr>
            </a:p>
          </p:txBody>
        </p:sp>
        <p:grpSp>
          <p:nvGrpSpPr>
            <p:cNvPr id="40" name="Group 39"/>
            <p:cNvGrpSpPr/>
            <p:nvPr/>
          </p:nvGrpSpPr>
          <p:grpSpPr>
            <a:xfrm>
              <a:off x="6790821" y="3557411"/>
              <a:ext cx="2185989" cy="2185989"/>
              <a:chOff x="-304800" y="228600"/>
              <a:chExt cx="6324600" cy="6324600"/>
            </a:xfrm>
          </p:grpSpPr>
          <p:pic>
            <p:nvPicPr>
              <p:cNvPr id="41" name="Picture 4" descr="Tablet, Ipad, Homebutton, App, Software, Apple, Vecto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5400000">
                <a:off x="-304800" y="228600"/>
                <a:ext cx="6324600" cy="632460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42" name="Picture 2" descr="C:\Users\sae\Documents\-- ADL S&amp;T Projects --\2016 - Soar Tech - FLUENT (TLA)\3 Meetings\2016-11-09 Hackathon\PEBL video pag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3400" y="1562100"/>
                <a:ext cx="4724400" cy="36576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grpSp>
      <p:grpSp>
        <p:nvGrpSpPr>
          <p:cNvPr id="8" name="Group 7"/>
          <p:cNvGrpSpPr/>
          <p:nvPr/>
        </p:nvGrpSpPr>
        <p:grpSpPr>
          <a:xfrm>
            <a:off x="2819400" y="246132"/>
            <a:ext cx="2443188" cy="2775590"/>
            <a:chOff x="2819400" y="246132"/>
            <a:chExt cx="2443188" cy="2775590"/>
          </a:xfrm>
        </p:grpSpPr>
        <p:grpSp>
          <p:nvGrpSpPr>
            <p:cNvPr id="34" name="Group 33"/>
            <p:cNvGrpSpPr/>
            <p:nvPr/>
          </p:nvGrpSpPr>
          <p:grpSpPr>
            <a:xfrm>
              <a:off x="2819400" y="246132"/>
              <a:ext cx="2443188" cy="2775590"/>
              <a:chOff x="5841306" y="3553003"/>
              <a:chExt cx="2839280" cy="3225571"/>
            </a:xfrm>
          </p:grpSpPr>
          <p:sp>
            <p:nvSpPr>
              <p:cNvPr id="29" name="TextBox 28"/>
              <p:cNvSpPr txBox="1"/>
              <p:nvPr/>
            </p:nvSpPr>
            <p:spPr>
              <a:xfrm>
                <a:off x="6346546" y="6034724"/>
                <a:ext cx="1828800" cy="743850"/>
              </a:xfrm>
              <a:prstGeom prst="roundRect">
                <a:avLst/>
              </a:prstGeom>
              <a:solidFill>
                <a:schemeClr val="accent1">
                  <a:lumMod val="20000"/>
                  <a:lumOff val="80000"/>
                </a:schemeClr>
              </a:solidFill>
              <a:ln>
                <a:solidFill>
                  <a:schemeClr val="bg1">
                    <a:lumMod val="65000"/>
                    <a:lumOff val="35000"/>
                  </a:schemeClr>
                </a:solidFill>
              </a:ln>
            </p:spPr>
            <p:txBody>
              <a:bodyPr wrap="square" rtlCol="0">
                <a:spAutoFit/>
              </a:bodyPr>
              <a:lstStyle/>
              <a:p>
                <a:pPr algn="ctr"/>
                <a:r>
                  <a:rPr lang="en-US" sz="1600" b="1" dirty="0">
                    <a:solidFill>
                      <a:prstClr val="black"/>
                    </a:solidFill>
                  </a:rPr>
                  <a:t>Cyber-Scorpion </a:t>
                </a:r>
                <a:r>
                  <a:rPr lang="en-US" sz="1600" dirty="0">
                    <a:solidFill>
                      <a:prstClr val="black"/>
                    </a:solidFill>
                  </a:rPr>
                  <a:t>Simulation</a:t>
                </a:r>
              </a:p>
            </p:txBody>
          </p:sp>
          <p:pic>
            <p:nvPicPr>
              <p:cNvPr id="30"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841306" y="3553003"/>
                <a:ext cx="2839280" cy="246312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1" name="Picture 10"/>
            <p:cNvPicPr>
              <a:picLocks noChangeAspect="1"/>
            </p:cNvPicPr>
            <p:nvPr/>
          </p:nvPicPr>
          <p:blipFill>
            <a:blip r:embed="rId10"/>
            <a:stretch>
              <a:fillRect/>
            </a:stretch>
          </p:blipFill>
          <p:spPr>
            <a:xfrm>
              <a:off x="3000037" y="361055"/>
              <a:ext cx="2169103" cy="1421263"/>
            </a:xfrm>
            <a:prstGeom prst="rect">
              <a:avLst/>
            </a:prstGeom>
          </p:spPr>
        </p:pic>
      </p:grpSp>
      <p:grpSp>
        <p:nvGrpSpPr>
          <p:cNvPr id="17" name="Group 16"/>
          <p:cNvGrpSpPr/>
          <p:nvPr/>
        </p:nvGrpSpPr>
        <p:grpSpPr>
          <a:xfrm>
            <a:off x="2725952" y="3564291"/>
            <a:ext cx="2443188" cy="2765878"/>
            <a:chOff x="2725952" y="3564291"/>
            <a:chExt cx="2443188" cy="2765878"/>
          </a:xfrm>
        </p:grpSpPr>
        <p:grpSp>
          <p:nvGrpSpPr>
            <p:cNvPr id="35" name="Group 34"/>
            <p:cNvGrpSpPr/>
            <p:nvPr/>
          </p:nvGrpSpPr>
          <p:grpSpPr>
            <a:xfrm>
              <a:off x="2725952" y="3564291"/>
              <a:ext cx="2443188" cy="2765878"/>
              <a:chOff x="183168" y="3564290"/>
              <a:chExt cx="2839280" cy="3214284"/>
            </a:xfrm>
          </p:grpSpPr>
          <p:pic>
            <p:nvPicPr>
              <p:cNvPr id="38"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3168" y="3564290"/>
                <a:ext cx="2839280" cy="246312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688408" y="6034724"/>
                <a:ext cx="1828800" cy="743850"/>
              </a:xfrm>
              <a:prstGeom prst="roundRect">
                <a:avLst/>
              </a:prstGeom>
              <a:solidFill>
                <a:schemeClr val="accent1">
                  <a:lumMod val="20000"/>
                  <a:lumOff val="80000"/>
                </a:schemeClr>
              </a:solidFill>
              <a:ln>
                <a:solidFill>
                  <a:schemeClr val="bg1">
                    <a:lumMod val="65000"/>
                    <a:lumOff val="35000"/>
                  </a:schemeClr>
                </a:solidFill>
              </a:ln>
            </p:spPr>
            <p:txBody>
              <a:bodyPr wrap="square" rtlCol="0">
                <a:spAutoFit/>
              </a:bodyPr>
              <a:lstStyle/>
              <a:p>
                <a:pPr algn="ctr"/>
                <a:r>
                  <a:rPr lang="en-US" sz="1600" b="1" dirty="0" smtClean="0">
                    <a:solidFill>
                      <a:prstClr val="black"/>
                    </a:solidFill>
                  </a:rPr>
                  <a:t>GIFT</a:t>
                </a:r>
                <a:endParaRPr lang="en-US" sz="1600" b="1" dirty="0">
                  <a:solidFill>
                    <a:prstClr val="black"/>
                  </a:solidFill>
                </a:endParaRPr>
              </a:p>
              <a:p>
                <a:pPr algn="ctr"/>
                <a:r>
                  <a:rPr lang="en-US" sz="1600" dirty="0" smtClean="0">
                    <a:solidFill>
                      <a:prstClr val="black"/>
                    </a:solidFill>
                  </a:rPr>
                  <a:t>Intelligent Tutor</a:t>
                </a:r>
                <a:endParaRPr lang="en-US" sz="1600" dirty="0">
                  <a:solidFill>
                    <a:prstClr val="black"/>
                  </a:solidFill>
                </a:endParaRPr>
              </a:p>
            </p:txBody>
          </p:sp>
        </p:grpSp>
        <p:pic>
          <p:nvPicPr>
            <p:cNvPr id="16" name="Picture 15"/>
            <p:cNvPicPr>
              <a:picLocks noChangeAspect="1"/>
            </p:cNvPicPr>
            <p:nvPr/>
          </p:nvPicPr>
          <p:blipFill>
            <a:blip r:embed="rId11"/>
            <a:stretch>
              <a:fillRect/>
            </a:stretch>
          </p:blipFill>
          <p:spPr>
            <a:xfrm>
              <a:off x="2862901" y="3691595"/>
              <a:ext cx="2153774" cy="1305609"/>
            </a:xfrm>
            <a:prstGeom prst="rect">
              <a:avLst/>
            </a:prstGeom>
          </p:spPr>
        </p:pic>
      </p:grpSp>
    </p:spTree>
    <p:extLst>
      <p:ext uri="{BB962C8B-B14F-4D97-AF65-F5344CB8AC3E}">
        <p14:creationId xmlns:p14="http://schemas.microsoft.com/office/powerpoint/2010/main" val="12609063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400"/>
                                        <p:tgtEl>
                                          <p:spTgt spid="33"/>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400"/>
                                        <p:tgtEl>
                                          <p:spTgt spid="3"/>
                                        </p:tgtEl>
                                      </p:cBhvr>
                                    </p:animEffect>
                                  </p:childTnLst>
                                </p:cTn>
                              </p:par>
                              <p:par>
                                <p:cTn id="12" presetID="10" presetClass="entr" presetSubtype="0" fill="hold" nodeType="withEffect">
                                  <p:stCondLst>
                                    <p:cond delay="30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400"/>
                                        <p:tgtEl>
                                          <p:spTgt spid="32"/>
                                        </p:tgtEl>
                                      </p:cBhvr>
                                    </p:animEffect>
                                  </p:childTnLst>
                                </p:cTn>
                              </p:par>
                              <p:par>
                                <p:cTn id="15" presetID="10" presetClass="entr" presetSubtype="0" fill="hold" nodeType="with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250"/>
                                        <p:tgtEl>
                                          <p:spTgt spid="2"/>
                                        </p:tgtEl>
                                      </p:cBhvr>
                                    </p:animEffect>
                                  </p:childTnLst>
                                </p:cTn>
                              </p:par>
                            </p:childTnLst>
                          </p:cTn>
                        </p:par>
                        <p:par>
                          <p:cTn id="18" fill="hold">
                            <p:stCondLst>
                              <p:cond delay="115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50"/>
                                        <p:tgtEl>
                                          <p:spTgt spid="4"/>
                                        </p:tgtEl>
                                      </p:cBhvr>
                                    </p:animEffect>
                                  </p:childTnLst>
                                </p:cTn>
                              </p:par>
                            </p:childTnLst>
                          </p:cTn>
                        </p:par>
                        <p:par>
                          <p:cTn id="22" fill="hold">
                            <p:stCondLst>
                              <p:cond delay="1300"/>
                            </p:stCondLst>
                            <p:childTnLst>
                              <p:par>
                                <p:cTn id="23" presetID="10" presetClass="entr" presetSubtype="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50"/>
                                        <p:tgtEl>
                                          <p:spTgt spid="8"/>
                                        </p:tgtEl>
                                      </p:cBhvr>
                                    </p:animEffect>
                                  </p:childTnLst>
                                </p:cTn>
                              </p:par>
                            </p:childTnLst>
                          </p:cTn>
                        </p:par>
                        <p:par>
                          <p:cTn id="26" fill="hold">
                            <p:stCondLst>
                              <p:cond delay="1450"/>
                            </p:stCondLst>
                            <p:childTnLst>
                              <p:par>
                                <p:cTn id="27" presetID="10" presetClass="entr" presetSubtype="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417678">
            <a:off x="-586591" y="-305559"/>
            <a:ext cx="4192530" cy="22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 name="Group 22"/>
          <p:cNvGrpSpPr/>
          <p:nvPr/>
        </p:nvGrpSpPr>
        <p:grpSpPr>
          <a:xfrm>
            <a:off x="3200400" y="1688404"/>
            <a:ext cx="2743200" cy="2946412"/>
            <a:chOff x="395161" y="1600200"/>
            <a:chExt cx="2743200" cy="2946412"/>
          </a:xfrm>
        </p:grpSpPr>
        <p:grpSp>
          <p:nvGrpSpPr>
            <p:cNvPr id="14" name="Group 13"/>
            <p:cNvGrpSpPr/>
            <p:nvPr/>
          </p:nvGrpSpPr>
          <p:grpSpPr>
            <a:xfrm>
              <a:off x="401066" y="2291418"/>
              <a:ext cx="2650832" cy="2255194"/>
              <a:chOff x="755650" y="117475"/>
              <a:chExt cx="7783091" cy="6621463"/>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650" y="117475"/>
                <a:ext cx="7632700" cy="662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a:xfrm>
                <a:off x="2514600" y="3616325"/>
                <a:ext cx="407988" cy="40798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Oval 3"/>
              <p:cNvSpPr/>
              <p:nvPr/>
            </p:nvSpPr>
            <p:spPr>
              <a:xfrm>
                <a:off x="5710604" y="2314824"/>
                <a:ext cx="408214" cy="408214"/>
              </a:xfrm>
              <a:prstGeom prst="ellipse">
                <a:avLst/>
              </a:prstGeom>
              <a:noFill/>
              <a:ln>
                <a:noFill/>
              </a:ln>
              <a:effectLst>
                <a:glow rad="139700">
                  <a:schemeClr val="tx1">
                    <a:alpha val="58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5" name="Picture 1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r="-32511"/>
              <a:stretch/>
            </p:blipFill>
            <p:spPr bwMode="auto">
              <a:xfrm>
                <a:off x="1104900" y="440306"/>
                <a:ext cx="6957060" cy="4177413"/>
              </a:xfrm>
              <a:prstGeom prst="rect">
                <a:avLst/>
              </a:prstGeom>
              <a:solidFill>
                <a:srgbClr val="F8F8F8"/>
              </a:solidFill>
              <a:ln>
                <a:noFill/>
              </a:ln>
            </p:spPr>
          </p:pic>
          <p:pic>
            <p:nvPicPr>
              <p:cNvPr id="6"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5792" y="579408"/>
                <a:ext cx="3017837" cy="207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ight Brace 6"/>
              <p:cNvSpPr/>
              <p:nvPr/>
            </p:nvSpPr>
            <p:spPr>
              <a:xfrm>
                <a:off x="4343400" y="609600"/>
                <a:ext cx="304800" cy="3733800"/>
              </a:xfrm>
              <a:prstGeom prst="rightBrace">
                <a:avLst>
                  <a:gd name="adj1" fmla="val 58333"/>
                  <a:gd name="adj2" fmla="val 1869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 name="Group 7"/>
              <p:cNvGrpSpPr/>
              <p:nvPr/>
            </p:nvGrpSpPr>
            <p:grpSpPr>
              <a:xfrm>
                <a:off x="5894582" y="3582834"/>
                <a:ext cx="2644159" cy="3106891"/>
                <a:chOff x="5894582" y="3582834"/>
                <a:chExt cx="2644159" cy="3106891"/>
              </a:xfrm>
            </p:grpSpPr>
            <p:pic>
              <p:nvPicPr>
                <p:cNvPr id="9" name="Picture 15" descr="Database, Data Storage, Information, Backup, Technolog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94582" y="3614208"/>
                  <a:ext cx="2639818" cy="3075517"/>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1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0104" y="3582834"/>
                  <a:ext cx="1798637"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 name="Group 10"/>
              <p:cNvGrpSpPr/>
              <p:nvPr/>
            </p:nvGrpSpPr>
            <p:grpSpPr>
              <a:xfrm>
                <a:off x="4465473" y="2797389"/>
                <a:ext cx="3002127" cy="2993811"/>
                <a:chOff x="4572000" y="2490176"/>
                <a:chExt cx="3002127" cy="2993811"/>
              </a:xfrm>
            </p:grpSpPr>
            <p:pic>
              <p:nvPicPr>
                <p:cNvPr id="12" name="Picture 17" descr="Document, Options, Preferences, Gear, Cogwhee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72000" y="2490176"/>
                  <a:ext cx="3002127" cy="299381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 name="Picture 2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1130516">
                  <a:off x="4860706" y="2529682"/>
                  <a:ext cx="2200275" cy="164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16" name="TextBox 15"/>
            <p:cNvSpPr txBox="1"/>
            <p:nvPr/>
          </p:nvSpPr>
          <p:spPr>
            <a:xfrm>
              <a:off x="395161" y="1600200"/>
              <a:ext cx="2743200" cy="523220"/>
            </a:xfrm>
            <a:prstGeom prst="rect">
              <a:avLst/>
            </a:prstGeom>
            <a:noFill/>
          </p:spPr>
          <p:txBody>
            <a:bodyPr wrap="none" rtlCol="0">
              <a:spAutoFit/>
            </a:bodyPr>
            <a:lstStyle/>
            <a:p>
              <a:pPr algn="ctr"/>
              <a:r>
                <a:rPr lang="en-US" sz="2800" b="1" dirty="0" err="1" smtClean="0"/>
                <a:t>xAPI</a:t>
              </a:r>
              <a:r>
                <a:rPr lang="en-US" sz="2800" b="1" dirty="0" smtClean="0"/>
                <a:t> Overview</a:t>
              </a:r>
              <a:endParaRPr lang="en-US" sz="2800" b="1" dirty="0"/>
            </a:p>
          </p:txBody>
        </p:sp>
      </p:grpSp>
      <p:grpSp>
        <p:nvGrpSpPr>
          <p:cNvPr id="26" name="Group 25"/>
          <p:cNvGrpSpPr/>
          <p:nvPr/>
        </p:nvGrpSpPr>
        <p:grpSpPr>
          <a:xfrm>
            <a:off x="304800" y="1688404"/>
            <a:ext cx="2643710" cy="2659724"/>
            <a:chOff x="404290" y="1688404"/>
            <a:chExt cx="2643710" cy="2659724"/>
          </a:xfrm>
        </p:grpSpPr>
        <p:sp>
          <p:nvSpPr>
            <p:cNvPr id="27" name="TextBox 26"/>
            <p:cNvSpPr txBox="1"/>
            <p:nvPr/>
          </p:nvSpPr>
          <p:spPr>
            <a:xfrm>
              <a:off x="581857" y="1688404"/>
              <a:ext cx="2288576" cy="523220"/>
            </a:xfrm>
            <a:prstGeom prst="rect">
              <a:avLst/>
            </a:prstGeom>
            <a:noFill/>
          </p:spPr>
          <p:txBody>
            <a:bodyPr wrap="none" rtlCol="0">
              <a:spAutoFit/>
            </a:bodyPr>
            <a:lstStyle/>
            <a:p>
              <a:pPr algn="ctr"/>
              <a:r>
                <a:rPr lang="en-US" sz="2800" b="1" dirty="0" smtClean="0">
                  <a:solidFill>
                    <a:prstClr val="white"/>
                  </a:solidFill>
                </a:rPr>
                <a:t>xAPI Concept </a:t>
              </a:r>
              <a:endParaRPr lang="en-US" sz="2800" b="1" dirty="0">
                <a:solidFill>
                  <a:prstClr val="white"/>
                </a:solidFill>
              </a:endParaRPr>
            </a:p>
          </p:txBody>
        </p:sp>
        <p:grpSp>
          <p:nvGrpSpPr>
            <p:cNvPr id="28" name="Group 27"/>
            <p:cNvGrpSpPr/>
            <p:nvPr/>
          </p:nvGrpSpPr>
          <p:grpSpPr>
            <a:xfrm>
              <a:off x="404290" y="2362200"/>
              <a:ext cx="2643710" cy="1985928"/>
              <a:chOff x="0" y="-10885"/>
              <a:chExt cx="9144000" cy="6868884"/>
            </a:xfrm>
          </p:grpSpPr>
          <p:pic>
            <p:nvPicPr>
              <p:cNvPr id="29" name="Picture 2" descr="http://images.mentalfloss.com/sites/default/files/styles/article_640x430/public/j6hj3k43.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0" y="-10885"/>
                <a:ext cx="4495800" cy="3020616"/>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30" name="Picture 4" descr="http://ep.yimg.com/ty/cdn/madisonartshop/most-famous-paintings-2.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0" y="3190138"/>
                <a:ext cx="4495800" cy="3667861"/>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31" name="Picture 6" descr="http://cdn.playbuzz.com/cdn/1bb30ab3-55fc-4d06-8881-9743d9083b6c/57947f0e-206e-4ae3-9dd1-8e97915bee45.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10800000">
                <a:off x="4648200" y="-10885"/>
                <a:ext cx="4495800" cy="3364826"/>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32" name="Picture 8" descr="https://c2.staticflickr.com/4/3746/8763559934_e4bc591dd5_b.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648200" y="3486149"/>
                <a:ext cx="4495800" cy="337185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grpSp>
      </p:grpSp>
      <p:grpSp>
        <p:nvGrpSpPr>
          <p:cNvPr id="15" name="Group 14"/>
          <p:cNvGrpSpPr/>
          <p:nvPr/>
        </p:nvGrpSpPr>
        <p:grpSpPr>
          <a:xfrm>
            <a:off x="6096000" y="1688404"/>
            <a:ext cx="2691213" cy="2735059"/>
            <a:chOff x="6165229" y="1688404"/>
            <a:chExt cx="2691213" cy="2735059"/>
          </a:xfrm>
        </p:grpSpPr>
        <p:pic>
          <p:nvPicPr>
            <p:cNvPr id="33" name="Picture 32"/>
            <p:cNvPicPr/>
            <p:nvPr/>
          </p:nvPicPr>
          <p:blipFill rotWithShape="1">
            <a:blip r:embed="rId14"/>
            <a:srcRect t="24528" r="67579" b="7997"/>
            <a:stretch/>
          </p:blipFill>
          <p:spPr>
            <a:xfrm>
              <a:off x="6165229" y="2323059"/>
              <a:ext cx="2691213" cy="2100404"/>
            </a:xfrm>
            <a:prstGeom prst="rect">
              <a:avLst/>
            </a:prstGeom>
            <a:ln w="28575">
              <a:solidFill>
                <a:schemeClr val="tx1"/>
              </a:solidFill>
            </a:ln>
          </p:spPr>
        </p:pic>
        <p:sp>
          <p:nvSpPr>
            <p:cNvPr id="34" name="TextBox 33"/>
            <p:cNvSpPr txBox="1"/>
            <p:nvPr/>
          </p:nvSpPr>
          <p:spPr>
            <a:xfrm>
              <a:off x="6338495" y="1688404"/>
              <a:ext cx="2344681" cy="523220"/>
            </a:xfrm>
            <a:prstGeom prst="rect">
              <a:avLst/>
            </a:prstGeom>
            <a:noFill/>
          </p:spPr>
          <p:txBody>
            <a:bodyPr wrap="none" rtlCol="0">
              <a:spAutoFit/>
            </a:bodyPr>
            <a:lstStyle/>
            <a:p>
              <a:pPr algn="ctr"/>
              <a:r>
                <a:rPr lang="en-US" sz="2800" b="1" dirty="0" smtClean="0"/>
                <a:t>xAPI Examples</a:t>
              </a:r>
              <a:endParaRPr lang="en-US" sz="2800" b="1" dirty="0"/>
            </a:p>
          </p:txBody>
        </p:sp>
      </p:grpSp>
    </p:spTree>
    <p:extLst>
      <p:ext uri="{BB962C8B-B14F-4D97-AF65-F5344CB8AC3E}">
        <p14:creationId xmlns:p14="http://schemas.microsoft.com/office/powerpoint/2010/main" val="2804235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25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25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417678">
            <a:off x="-586591" y="-305559"/>
            <a:ext cx="4192530" cy="22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765" t="9496" r="18368" b="45252"/>
          <a:stretch/>
        </p:blipFill>
        <p:spPr bwMode="auto">
          <a:xfrm>
            <a:off x="7184570" y="5384800"/>
            <a:ext cx="1799773" cy="1331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304800" y="1688404"/>
            <a:ext cx="8482413" cy="2946412"/>
            <a:chOff x="304800" y="1688404"/>
            <a:chExt cx="8482413" cy="2946412"/>
          </a:xfrm>
        </p:grpSpPr>
        <p:grpSp>
          <p:nvGrpSpPr>
            <p:cNvPr id="44" name="Group 43"/>
            <p:cNvGrpSpPr/>
            <p:nvPr/>
          </p:nvGrpSpPr>
          <p:grpSpPr>
            <a:xfrm>
              <a:off x="3200400" y="1688404"/>
              <a:ext cx="2743200" cy="2946412"/>
              <a:chOff x="395161" y="1600200"/>
              <a:chExt cx="2743200" cy="2946412"/>
            </a:xfrm>
          </p:grpSpPr>
          <p:grpSp>
            <p:nvGrpSpPr>
              <p:cNvPr id="51" name="Group 50"/>
              <p:cNvGrpSpPr/>
              <p:nvPr/>
            </p:nvGrpSpPr>
            <p:grpSpPr>
              <a:xfrm>
                <a:off x="401066" y="2291418"/>
                <a:ext cx="2650832" cy="2255194"/>
                <a:chOff x="755650" y="117475"/>
                <a:chExt cx="7783091" cy="6621463"/>
              </a:xfrm>
            </p:grpSpPr>
            <p:pic>
              <p:nvPicPr>
                <p:cNvPr id="5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650" y="117475"/>
                  <a:ext cx="7632700" cy="662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Oval 54"/>
                <p:cNvSpPr/>
                <p:nvPr/>
              </p:nvSpPr>
              <p:spPr>
                <a:xfrm>
                  <a:off x="2514600" y="3616325"/>
                  <a:ext cx="407988" cy="40798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6" name="Oval 55"/>
                <p:cNvSpPr/>
                <p:nvPr/>
              </p:nvSpPr>
              <p:spPr>
                <a:xfrm>
                  <a:off x="5710604" y="2314824"/>
                  <a:ext cx="408214" cy="408214"/>
                </a:xfrm>
                <a:prstGeom prst="ellipse">
                  <a:avLst/>
                </a:prstGeom>
                <a:noFill/>
                <a:ln>
                  <a:noFill/>
                </a:ln>
                <a:effectLst>
                  <a:glow rad="139700">
                    <a:schemeClr val="tx1">
                      <a:alpha val="58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57" name="Picture 10"/>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 r="-32511"/>
                <a:stretch/>
              </p:blipFill>
              <p:spPr bwMode="auto">
                <a:xfrm>
                  <a:off x="1104900" y="440306"/>
                  <a:ext cx="6957060" cy="4177413"/>
                </a:xfrm>
                <a:prstGeom prst="rect">
                  <a:avLst/>
                </a:prstGeom>
                <a:solidFill>
                  <a:srgbClr val="F8F8F8"/>
                </a:solidFill>
                <a:ln>
                  <a:noFill/>
                </a:ln>
              </p:spPr>
            </p:pic>
            <p:pic>
              <p:nvPicPr>
                <p:cNvPr id="58" name="Picture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05792" y="579408"/>
                  <a:ext cx="3017837" cy="207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 name="Right Brace 58"/>
                <p:cNvSpPr/>
                <p:nvPr/>
              </p:nvSpPr>
              <p:spPr>
                <a:xfrm>
                  <a:off x="4343400" y="609600"/>
                  <a:ext cx="304800" cy="3733800"/>
                </a:xfrm>
                <a:prstGeom prst="rightBrace">
                  <a:avLst>
                    <a:gd name="adj1" fmla="val 58333"/>
                    <a:gd name="adj2" fmla="val 1869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0" name="Group 59"/>
                <p:cNvGrpSpPr/>
                <p:nvPr/>
              </p:nvGrpSpPr>
              <p:grpSpPr>
                <a:xfrm>
                  <a:off x="5894582" y="3582834"/>
                  <a:ext cx="2644159" cy="3106891"/>
                  <a:chOff x="5894582" y="3582834"/>
                  <a:chExt cx="2644159" cy="3106891"/>
                </a:xfrm>
              </p:grpSpPr>
              <p:pic>
                <p:nvPicPr>
                  <p:cNvPr id="64" name="Picture 15" descr="Database, Data Storage, Information, Backup, Technolog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94582" y="3614208"/>
                    <a:ext cx="2639818" cy="3075517"/>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5" name="Picture 1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40104" y="3582834"/>
                    <a:ext cx="1798637"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1" name="Group 60"/>
                <p:cNvGrpSpPr/>
                <p:nvPr/>
              </p:nvGrpSpPr>
              <p:grpSpPr>
                <a:xfrm>
                  <a:off x="4465473" y="2797389"/>
                  <a:ext cx="3002127" cy="2993811"/>
                  <a:chOff x="4572000" y="2490176"/>
                  <a:chExt cx="3002127" cy="2993811"/>
                </a:xfrm>
              </p:grpSpPr>
              <p:pic>
                <p:nvPicPr>
                  <p:cNvPr id="62" name="Picture 17" descr="Document, Options, Preferences, Gear, Cogwheel"/>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72000" y="2490176"/>
                    <a:ext cx="3002127" cy="299381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3" name="Picture 2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21130516">
                    <a:off x="4860706" y="2529682"/>
                    <a:ext cx="2200275" cy="164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3" name="TextBox 52"/>
              <p:cNvSpPr txBox="1"/>
              <p:nvPr/>
            </p:nvSpPr>
            <p:spPr>
              <a:xfrm>
                <a:off x="395161" y="1600200"/>
                <a:ext cx="2743200" cy="523220"/>
              </a:xfrm>
              <a:prstGeom prst="rect">
                <a:avLst/>
              </a:prstGeom>
              <a:noFill/>
            </p:spPr>
            <p:txBody>
              <a:bodyPr wrap="none" rtlCol="0">
                <a:spAutoFit/>
              </a:bodyPr>
              <a:lstStyle/>
              <a:p>
                <a:pPr algn="ctr"/>
                <a:r>
                  <a:rPr lang="en-US" sz="2800" b="1" dirty="0" err="1" smtClean="0"/>
                  <a:t>xAPI</a:t>
                </a:r>
                <a:r>
                  <a:rPr lang="en-US" sz="2800" b="1" dirty="0" smtClean="0"/>
                  <a:t> Overview</a:t>
                </a:r>
                <a:endParaRPr lang="en-US" sz="2800" b="1" dirty="0"/>
              </a:p>
            </p:txBody>
          </p:sp>
        </p:grpSp>
        <p:grpSp>
          <p:nvGrpSpPr>
            <p:cNvPr id="66" name="Group 65"/>
            <p:cNvGrpSpPr/>
            <p:nvPr/>
          </p:nvGrpSpPr>
          <p:grpSpPr>
            <a:xfrm>
              <a:off x="304800" y="1688404"/>
              <a:ext cx="2643710" cy="2659724"/>
              <a:chOff x="404290" y="1688404"/>
              <a:chExt cx="2643710" cy="2659724"/>
            </a:xfrm>
          </p:grpSpPr>
          <p:sp>
            <p:nvSpPr>
              <p:cNvPr id="67" name="TextBox 66"/>
              <p:cNvSpPr txBox="1"/>
              <p:nvPr/>
            </p:nvSpPr>
            <p:spPr>
              <a:xfrm>
                <a:off x="581857" y="1688404"/>
                <a:ext cx="2288576" cy="523220"/>
              </a:xfrm>
              <a:prstGeom prst="rect">
                <a:avLst/>
              </a:prstGeom>
              <a:noFill/>
            </p:spPr>
            <p:txBody>
              <a:bodyPr wrap="none" rtlCol="0">
                <a:spAutoFit/>
              </a:bodyPr>
              <a:lstStyle/>
              <a:p>
                <a:pPr algn="ctr"/>
                <a:r>
                  <a:rPr lang="en-US" sz="2800" b="1" dirty="0" smtClean="0">
                    <a:solidFill>
                      <a:prstClr val="white"/>
                    </a:solidFill>
                  </a:rPr>
                  <a:t>xAPI Concept </a:t>
                </a:r>
                <a:endParaRPr lang="en-US" sz="2800" b="1" dirty="0">
                  <a:solidFill>
                    <a:prstClr val="white"/>
                  </a:solidFill>
                </a:endParaRPr>
              </a:p>
            </p:txBody>
          </p:sp>
          <p:grpSp>
            <p:nvGrpSpPr>
              <p:cNvPr id="68" name="Group 67"/>
              <p:cNvGrpSpPr/>
              <p:nvPr/>
            </p:nvGrpSpPr>
            <p:grpSpPr>
              <a:xfrm>
                <a:off x="404290" y="2362200"/>
                <a:ext cx="2643710" cy="1985928"/>
                <a:chOff x="0" y="-10885"/>
                <a:chExt cx="9144000" cy="6868884"/>
              </a:xfrm>
            </p:grpSpPr>
            <p:pic>
              <p:nvPicPr>
                <p:cNvPr id="69" name="Picture 2" descr="http://images.mentalfloss.com/sites/default/files/styles/article_640x430/public/j6hj3k43.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0" y="-10885"/>
                  <a:ext cx="4495800" cy="3020616"/>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70" name="Picture 4" descr="http://ep.yimg.com/ty/cdn/madisonartshop/most-famous-paintings-2.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0" y="3190138"/>
                  <a:ext cx="4495800" cy="3667861"/>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71" name="Picture 6" descr="http://cdn.playbuzz.com/cdn/1bb30ab3-55fc-4d06-8881-9743d9083b6c/57947f0e-206e-4ae3-9dd1-8e97915bee45.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800000">
                  <a:off x="4648200" y="-10885"/>
                  <a:ext cx="4495800" cy="3364826"/>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72" name="Picture 8" descr="https://c2.staticflickr.com/4/3746/8763559934_e4bc591dd5_b.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648200" y="3486149"/>
                  <a:ext cx="4495800" cy="337185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grpSp>
        </p:grpSp>
        <p:grpSp>
          <p:nvGrpSpPr>
            <p:cNvPr id="73" name="Group 72"/>
            <p:cNvGrpSpPr/>
            <p:nvPr/>
          </p:nvGrpSpPr>
          <p:grpSpPr>
            <a:xfrm>
              <a:off x="6096000" y="1688404"/>
              <a:ext cx="2691213" cy="2735059"/>
              <a:chOff x="6165229" y="1688404"/>
              <a:chExt cx="2691213" cy="2735059"/>
            </a:xfrm>
          </p:grpSpPr>
          <p:pic>
            <p:nvPicPr>
              <p:cNvPr id="74" name="Picture 73"/>
              <p:cNvPicPr/>
              <p:nvPr/>
            </p:nvPicPr>
            <p:blipFill rotWithShape="1">
              <a:blip r:embed="rId15"/>
              <a:srcRect t="24528" r="67579" b="7997"/>
              <a:stretch/>
            </p:blipFill>
            <p:spPr>
              <a:xfrm>
                <a:off x="6165229" y="2323059"/>
                <a:ext cx="2691213" cy="2100404"/>
              </a:xfrm>
              <a:prstGeom prst="rect">
                <a:avLst/>
              </a:prstGeom>
              <a:ln w="28575">
                <a:solidFill>
                  <a:schemeClr val="tx1"/>
                </a:solidFill>
              </a:ln>
            </p:spPr>
          </p:pic>
          <p:sp>
            <p:nvSpPr>
              <p:cNvPr id="75" name="TextBox 74"/>
              <p:cNvSpPr txBox="1"/>
              <p:nvPr/>
            </p:nvSpPr>
            <p:spPr>
              <a:xfrm>
                <a:off x="6338495" y="1688404"/>
                <a:ext cx="2344681" cy="523220"/>
              </a:xfrm>
              <a:prstGeom prst="rect">
                <a:avLst/>
              </a:prstGeom>
              <a:noFill/>
            </p:spPr>
            <p:txBody>
              <a:bodyPr wrap="none" rtlCol="0">
                <a:spAutoFit/>
              </a:bodyPr>
              <a:lstStyle/>
              <a:p>
                <a:pPr algn="ctr"/>
                <a:r>
                  <a:rPr lang="en-US" sz="2800" b="1" dirty="0" smtClean="0"/>
                  <a:t>xAPI Examples</a:t>
                </a:r>
                <a:endParaRPr lang="en-US" sz="2800" b="1" dirty="0"/>
              </a:p>
            </p:txBody>
          </p:sp>
        </p:grpSp>
      </p:grpSp>
      <p:grpSp>
        <p:nvGrpSpPr>
          <p:cNvPr id="4" name="Group 3"/>
          <p:cNvGrpSpPr/>
          <p:nvPr/>
        </p:nvGrpSpPr>
        <p:grpSpPr>
          <a:xfrm>
            <a:off x="6096000" y="1691148"/>
            <a:ext cx="2743200" cy="2732315"/>
            <a:chOff x="10233952" y="1691148"/>
            <a:chExt cx="2743200" cy="2732315"/>
          </a:xfrm>
        </p:grpSpPr>
        <p:sp>
          <p:nvSpPr>
            <p:cNvPr id="43" name="TextBox 42"/>
            <p:cNvSpPr txBox="1"/>
            <p:nvPr/>
          </p:nvSpPr>
          <p:spPr>
            <a:xfrm>
              <a:off x="10233952" y="1691148"/>
              <a:ext cx="2743200" cy="523220"/>
            </a:xfrm>
            <a:prstGeom prst="rect">
              <a:avLst/>
            </a:prstGeom>
            <a:noFill/>
          </p:spPr>
          <p:txBody>
            <a:bodyPr wrap="none" rtlCol="0">
              <a:spAutoFit/>
            </a:bodyPr>
            <a:lstStyle/>
            <a:p>
              <a:pPr algn="ctr"/>
              <a:r>
                <a:rPr lang="en-US" sz="2800" b="1" dirty="0" smtClean="0"/>
                <a:t>Future Vision</a:t>
              </a:r>
              <a:endParaRPr lang="en-US" sz="2800" b="1" dirty="0"/>
            </a:p>
          </p:txBody>
        </p:sp>
        <p:pic>
          <p:nvPicPr>
            <p:cNvPr id="77" name="Picture 3"/>
            <p:cNvPicPr>
              <a:picLocks noChangeAspect="1" noChangeArrowheads="1"/>
            </p:cNvPicPr>
            <p:nvPr/>
          </p:nvPicPr>
          <p:blipFill rotWithShape="1">
            <a:blip r:embed="rId16">
              <a:extLst>
                <a:ext uri="{28A0092B-C50C-407E-A947-70E740481C1C}">
                  <a14:useLocalDpi xmlns:a14="http://schemas.microsoft.com/office/drawing/2010/main" val="0"/>
                </a:ext>
              </a:extLst>
            </a:blip>
            <a:srcRect l="74957" t="32223" r="6537" b="44550"/>
            <a:stretch/>
          </p:blipFill>
          <p:spPr bwMode="auto">
            <a:xfrm>
              <a:off x="10342605" y="2270508"/>
              <a:ext cx="2517947" cy="2152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324641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25000" fill="hold" nodeType="withEffect">
                                  <p:stCondLst>
                                    <p:cond delay="0"/>
                                  </p:stCondLst>
                                  <p:childTnLst>
                                    <p:animMotion origin="layout" path="M 1.38889E-6 -1.11111E-6 L -0.31372 -1.11111E-6 " pathEditMode="relative" rAng="0" ptsTypes="AA">
                                      <p:cBhvr>
                                        <p:cTn id="6" dur="500" fill="hold"/>
                                        <p:tgtEl>
                                          <p:spTgt spid="2"/>
                                        </p:tgtEl>
                                        <p:attrNameLst>
                                          <p:attrName>ppt_x</p:attrName>
                                          <p:attrName>ppt_y</p:attrName>
                                        </p:attrNameLst>
                                      </p:cBhvr>
                                      <p:rCtr x="-15694" y="0"/>
                                    </p:animMotion>
                                  </p:childTnLst>
                                </p:cTn>
                              </p:par>
                              <p:par>
                                <p:cTn id="7" presetID="10" presetClass="entr" presetSubtype="0" fill="hold" nodeType="withEffect">
                                  <p:stCondLst>
                                    <p:cond delay="4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25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315"/>
                                        </p:tgtEl>
                                        <p:attrNameLst>
                                          <p:attrName>style.visibility</p:attrName>
                                        </p:attrNameLst>
                                      </p:cBhvr>
                                      <p:to>
                                        <p:strVal val="visible"/>
                                      </p:to>
                                    </p:set>
                                    <p:animEffect transition="in" filter="fade">
                                      <p:cBhvr>
                                        <p:cTn id="14" dur="5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0" name="Title 4"/>
          <p:cNvSpPr txBox="1">
            <a:spLocks/>
          </p:cNvSpPr>
          <p:nvPr/>
        </p:nvSpPr>
        <p:spPr>
          <a:xfrm>
            <a:off x="178560" y="1371600"/>
            <a:ext cx="8786520" cy="2275199"/>
          </a:xfrm>
          <a:prstGeom prst="rect">
            <a:avLst/>
          </a:prstGeom>
          <a:effectLst>
            <a:outerShdw blurRad="50800" dist="38100" dir="2700000" algn="tl" rotWithShape="0">
              <a:prstClr val="black">
                <a:alpha val="90000"/>
              </a:prstClr>
            </a:outerShdw>
          </a:effectLst>
        </p:spPr>
        <p:txBody>
          <a:bodyPr/>
          <a:lstStyle>
            <a:defPPr lvl="0">
              <a:buSzPct val="45000"/>
              <a:buFont typeface="StarSymbol"/>
              <a:buNone/>
              <a:defRPr/>
            </a:defPPr>
            <a:lvl1pPr lvl="0" algn="ctr" rtl="0" hangingPunct="1">
              <a:lnSpc>
                <a:spcPct val="100000"/>
              </a:lnSpc>
              <a:spcBef>
                <a:spcPts val="0"/>
              </a:spcBef>
              <a:spcAft>
                <a:spcPts val="0"/>
              </a:spcAft>
              <a:buSzPct val="45000"/>
              <a:buFont typeface="StarSymbol"/>
              <a:buChar char="●"/>
              <a:tabLst/>
              <a:defRPr lang="en-US" sz="4200" b="1" i="0" u="none" strike="noStrike" kern="1200" cap="none" spc="0" baseline="0" dirty="0">
                <a:ln>
                  <a:noFill/>
                </a:ln>
                <a:solidFill>
                  <a:srgbClr val="000000"/>
                </a:solidFill>
                <a:highlight>
                  <a:scrgbClr r="0" g="0" b="0">
                    <a:alpha val="0"/>
                  </a:scrgbClr>
                </a:highlight>
                <a:latin typeface="Franklin Gothic Medium" pitchFamily="34"/>
                <a:ea typeface="Droid Sans Fallback" pitchFamily="2"/>
                <a:cs typeface="Helvetica Neue"/>
              </a:defRPr>
            </a:lvl1pPr>
            <a:lvl2pPr lvl="1">
              <a:buSzPct val="45000"/>
              <a:buFont typeface="StarSymbol"/>
              <a:buChar char="●"/>
              <a:defRPr/>
            </a:lvl2pPr>
            <a:lvl3pPr lvl="2">
              <a:buSzPct val="45000"/>
              <a:buFont typeface="StarSymbol"/>
              <a:buChar char="●"/>
              <a:defRPr/>
            </a:lvl3pPr>
            <a:lvl4pPr lvl="3">
              <a:buSzPct val="45000"/>
              <a:buFont typeface="StarSymbol"/>
              <a:buChar char="●"/>
              <a:defRPr/>
            </a:lvl4pPr>
            <a:lvl5pPr lvl="4">
              <a:buSzPct val="45000"/>
              <a:buFont typeface="StarSymbol"/>
              <a:buChar char="●"/>
              <a:defRPr/>
            </a:lvl5pPr>
            <a:lvl6pPr lvl="5">
              <a:buSzPct val="45000"/>
              <a:buFont typeface="StarSymbol"/>
              <a:buChar char="●"/>
              <a:defRPr/>
            </a:lvl6pPr>
            <a:lvl7pPr lvl="6">
              <a:buSzPct val="45000"/>
              <a:buFont typeface="StarSymbol"/>
              <a:buChar char="●"/>
              <a:defRPr/>
            </a:lvl7pPr>
            <a:lvl8pPr lvl="7">
              <a:buSzPct val="45000"/>
              <a:buFont typeface="StarSymbol"/>
              <a:buChar char="●"/>
              <a:defRPr/>
            </a:lvl8pPr>
            <a:lvl9pPr lvl="8">
              <a:buSzPct val="45000"/>
              <a:buFont typeface="StarSymbol"/>
              <a:buChar char="●"/>
              <a:defRPr/>
            </a:lvl9pPr>
          </a:lstStyle>
          <a:p>
            <a:pPr>
              <a:buFont typeface="StarSymbol"/>
              <a:buNone/>
            </a:pPr>
            <a:r>
              <a:rPr lang="en-US" sz="6600" dirty="0" smtClean="0">
                <a:solidFill>
                  <a:schemeClr val="bg1"/>
                </a:solidFill>
                <a:latin typeface="Arial Black" panose="020B0A04020102020204" pitchFamily="34" charset="0"/>
              </a:rPr>
              <a:t>Experience API</a:t>
            </a:r>
            <a:endParaRPr lang="en-US" sz="6600" dirty="0">
              <a:solidFill>
                <a:schemeClr val="bg1"/>
              </a:solidFill>
              <a:latin typeface="Arial Black" panose="020B0A04020102020204" pitchFamily="34" charset="0"/>
            </a:endParaRPr>
          </a:p>
        </p:txBody>
      </p:sp>
      <p:pic>
        <p:nvPicPr>
          <p:cNvPr id="1026" name="Picture 2"/>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1902" t="12213" r="45237" b="50000"/>
          <a:stretch/>
        </p:blipFill>
        <p:spPr bwMode="auto">
          <a:xfrm rot="21292936">
            <a:off x="5423954" y="2205287"/>
            <a:ext cx="3080815" cy="1524847"/>
          </a:xfrm>
          <a:prstGeom prst="rect">
            <a:avLst/>
          </a:prstGeom>
          <a:noFill/>
          <a:ln>
            <a:noFill/>
          </a:ln>
          <a:effectLst>
            <a:outerShdw blurRad="88900" dist="63500" dir="2700000" algn="tl" rotWithShape="0">
              <a:prstClr val="black">
                <a:alpha val="76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609600" y="2008529"/>
            <a:ext cx="9391167" cy="3432367"/>
            <a:chOff x="-609600" y="2008529"/>
            <a:chExt cx="9391167" cy="3432367"/>
          </a:xfrm>
        </p:grpSpPr>
        <p:sp>
          <p:nvSpPr>
            <p:cNvPr id="14" name="TextBox 13"/>
            <p:cNvSpPr txBox="1"/>
            <p:nvPr/>
          </p:nvSpPr>
          <p:spPr>
            <a:xfrm>
              <a:off x="-609600" y="4055901"/>
              <a:ext cx="8910312" cy="1384995"/>
            </a:xfrm>
            <a:prstGeom prst="rect">
              <a:avLst/>
            </a:prstGeom>
            <a:noFill/>
            <a:effectLst>
              <a:outerShdw blurRad="50800" dist="38100" dir="8100000" algn="tr" rotWithShape="0">
                <a:prstClr val="black">
                  <a:alpha val="67000"/>
                </a:prstClr>
              </a:outerShdw>
            </a:effectLst>
          </p:spPr>
          <p:txBody>
            <a:bodyPr wrap="square" rtlCol="0">
              <a:spAutoFit/>
            </a:bodyPr>
            <a:lstStyle>
              <a:defPPr>
                <a:defRPr lang="en-US"/>
              </a:defPPr>
              <a:lvl1pPr algn="r">
                <a:buSzPct val="45000"/>
                <a:defRPr sz="2800" b="1">
                  <a:solidFill>
                    <a:srgbClr val="FFC000"/>
                  </a:solidFill>
                  <a:highlight>
                    <a:scrgbClr r="0" g="0" b="0">
                      <a:alpha val="0"/>
                    </a:scrgbClr>
                  </a:highlight>
                  <a:latin typeface="+mj-lt"/>
                  <a:ea typeface="Droid Sans Fallback" pitchFamily="2"/>
                  <a:cs typeface="Helvetica Neue"/>
                </a:defRPr>
              </a:lvl1pPr>
            </a:lstStyle>
            <a:p>
              <a:r>
                <a:rPr lang="en-US" dirty="0"/>
                <a:t>Enable machine-readable communication (interoperability), storage, and access of the data </a:t>
              </a:r>
            </a:p>
            <a:p>
              <a:endParaRPr lang="en-US" dirty="0"/>
            </a:p>
          </p:txBody>
        </p:sp>
        <p:sp>
          <p:nvSpPr>
            <p:cNvPr id="24" name="Oval 23"/>
            <p:cNvSpPr/>
            <p:nvPr/>
          </p:nvSpPr>
          <p:spPr>
            <a:xfrm rot="20875902">
              <a:off x="6346575" y="2108272"/>
              <a:ext cx="2323825" cy="1860355"/>
            </a:xfrm>
            <a:prstGeom prst="ellipse">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Oval 24"/>
            <p:cNvSpPr/>
            <p:nvPr/>
          </p:nvSpPr>
          <p:spPr>
            <a:xfrm rot="157432">
              <a:off x="6457742" y="2008529"/>
              <a:ext cx="2323825" cy="1860355"/>
            </a:xfrm>
            <a:prstGeom prst="ellipse">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 name="TextBox 4"/>
          <p:cNvSpPr txBox="1"/>
          <p:nvPr/>
        </p:nvSpPr>
        <p:spPr>
          <a:xfrm>
            <a:off x="4191000" y="725269"/>
            <a:ext cx="5181600" cy="646331"/>
          </a:xfrm>
          <a:prstGeom prst="rect">
            <a:avLst/>
          </a:prstGeom>
          <a:solidFill>
            <a:srgbClr val="0070C0">
              <a:alpha val="50980"/>
            </a:srgbClr>
          </a:solidFill>
          <a:ln>
            <a:solidFill>
              <a:srgbClr val="FFFFFF">
                <a:alpha val="34902"/>
              </a:srgbClr>
            </a:solidFill>
          </a:ln>
          <a:effectLst/>
        </p:spPr>
        <p:txBody>
          <a:bodyPr wrap="square" rtlCol="0">
            <a:spAutoFit/>
          </a:bodyPr>
          <a:lstStyle/>
          <a:p>
            <a:r>
              <a:rPr lang="en-US" sz="3600" b="1" dirty="0" smtClean="0">
                <a:solidFill>
                  <a:schemeClr val="bg1"/>
                </a:solidFill>
                <a:latin typeface="Courier New" panose="02070309020205020404" pitchFamily="49" charset="0"/>
                <a:cs typeface="Courier New" panose="02070309020205020404" pitchFamily="49" charset="0"/>
              </a:rPr>
              <a:t>(AKA Tin Can)</a:t>
            </a:r>
            <a:endParaRPr lang="en-US" sz="3600" b="1" dirty="0">
              <a:solidFill>
                <a:schemeClr val="bg1"/>
              </a:solidFill>
              <a:latin typeface="Courier New" panose="02070309020205020404" pitchFamily="49" charset="0"/>
              <a:cs typeface="Courier New" panose="02070309020205020404" pitchFamily="49" charset="0"/>
            </a:endParaRPr>
          </a:p>
        </p:txBody>
      </p:sp>
      <p:sp>
        <p:nvSpPr>
          <p:cNvPr id="15" name="TextBox 14"/>
          <p:cNvSpPr txBox="1"/>
          <p:nvPr/>
        </p:nvSpPr>
        <p:spPr>
          <a:xfrm>
            <a:off x="-228600" y="2553985"/>
            <a:ext cx="5590684" cy="707886"/>
          </a:xfrm>
          <a:prstGeom prst="rect">
            <a:avLst/>
          </a:prstGeom>
          <a:solidFill>
            <a:schemeClr val="tx1"/>
          </a:solidFill>
          <a:ln>
            <a:solidFill>
              <a:schemeClr val="bg1"/>
            </a:solidFill>
          </a:ln>
          <a:effectLst>
            <a:outerShdw blurRad="50800" dist="38100" dir="5400000" algn="t" rotWithShape="0">
              <a:prstClr val="black">
                <a:alpha val="40000"/>
              </a:prstClr>
            </a:outerShdw>
          </a:effectLst>
        </p:spPr>
        <p:txBody>
          <a:bodyPr wrap="square" rtlCol="0">
            <a:spAutoFit/>
          </a:bodyPr>
          <a:lstStyle/>
          <a:p>
            <a:pPr algn="r"/>
            <a:r>
              <a:rPr lang="en-US" sz="4000" b="1" dirty="0">
                <a:solidFill>
                  <a:schemeClr val="bg1"/>
                </a:solidFill>
                <a:latin typeface="Courier New" panose="02070309020205020404" pitchFamily="49" charset="0"/>
                <a:cs typeface="Courier New" panose="02070309020205020404" pitchFamily="49" charset="0"/>
              </a:rPr>
              <a:t>version 1.0.3</a:t>
            </a:r>
          </a:p>
        </p:txBody>
      </p:sp>
    </p:spTree>
    <p:extLst>
      <p:ext uri="{BB962C8B-B14F-4D97-AF65-F5344CB8AC3E}">
        <p14:creationId xmlns:p14="http://schemas.microsoft.com/office/powerpoint/2010/main" val="2041612033"/>
      </p:ext>
    </p:extLst>
  </p:cSld>
  <p:clrMapOvr>
    <a:overrideClrMapping bg1="lt1" tx1="dk1" bg2="lt2" tx2="dk2" accent1="accent1" accent2="accent2" accent3="accent3" accent4="accent4" accent5="accent5" accent6="accent6" hlink="hlink" folHlink="folHlink"/>
  </p:clrMapOvr>
  <p:transition>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50"/>
                                            <p:tgtEl>
                                              <p:spTgt spid="3"/>
                                            </p:tgtEl>
                                          </p:cBhvr>
                                        </p:animEffect>
                                        <p:set>
                                          <p:cBhvr>
                                            <p:cTn id="7" dur="1" fill="hold">
                                              <p:stCondLst>
                                                <p:cond delay="249"/>
                                              </p:stCondLst>
                                            </p:cTn>
                                            <p:tgtEl>
                                              <p:spTgt spid="3"/>
                                            </p:tgtEl>
                                            <p:attrNameLst>
                                              <p:attrName>style.visibility</p:attrName>
                                            </p:attrNameLst>
                                          </p:cBhvr>
                                          <p:to>
                                            <p:strVal val="hidden"/>
                                          </p:to>
                                        </p:set>
                                      </p:childTnLst>
                                    </p:cTn>
                                  </p:par>
                                  <p:par>
                                    <p:cTn id="8" presetID="2" presetClass="entr" presetSubtype="2" fill="hold" grpId="0" nodeType="withEffect" p14:presetBounceEnd="40000">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14:bounceEnd="40000">
                                          <p:cBhvr additive="base">
                                            <p:cTn id="10" dur="500" fill="hold"/>
                                            <p:tgtEl>
                                              <p:spTgt spid="5"/>
                                            </p:tgtEl>
                                            <p:attrNameLst>
                                              <p:attrName>ppt_x</p:attrName>
                                            </p:attrNameLst>
                                          </p:cBhvr>
                                          <p:tavLst>
                                            <p:tav tm="0">
                                              <p:val>
                                                <p:strVal val="1+#ppt_w/2"/>
                                              </p:val>
                                            </p:tav>
                                            <p:tav tm="100000">
                                              <p:val>
                                                <p:strVal val="#ppt_x"/>
                                              </p:val>
                                            </p:tav>
                                          </p:tavLst>
                                        </p:anim>
                                        <p:anim calcmode="lin" valueType="num" p14:bounceEnd="40000">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14:presetBounceEnd="40000">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14:bounceEnd="40000">
                                          <p:cBhvr additive="base">
                                            <p:cTn id="16" dur="500" fill="hold"/>
                                            <p:tgtEl>
                                              <p:spTgt spid="15"/>
                                            </p:tgtEl>
                                            <p:attrNameLst>
                                              <p:attrName>ppt_x</p:attrName>
                                            </p:attrNameLst>
                                          </p:cBhvr>
                                          <p:tavLst>
                                            <p:tav tm="0">
                                              <p:val>
                                                <p:strVal val="0-#ppt_w/2"/>
                                              </p:val>
                                            </p:tav>
                                            <p:tav tm="100000">
                                              <p:val>
                                                <p:strVal val="#ppt_x"/>
                                              </p:val>
                                            </p:tav>
                                          </p:tavLst>
                                        </p:anim>
                                        <p:anim calcmode="lin" valueType="num" p14:bounceEnd="40000">
                                          <p:cBhvr additive="base">
                                            <p:cTn id="17"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50"/>
                                            <p:tgtEl>
                                              <p:spTgt spid="3"/>
                                            </p:tgtEl>
                                          </p:cBhvr>
                                        </p:animEffect>
                                        <p:set>
                                          <p:cBhvr>
                                            <p:cTn id="7" dur="1" fill="hold">
                                              <p:stCondLst>
                                                <p:cond delay="249"/>
                                              </p:stCondLst>
                                            </p:cTn>
                                            <p:tgtEl>
                                              <p:spTgt spid="3"/>
                                            </p:tgtEl>
                                            <p:attrNameLst>
                                              <p:attrName>style.visibility</p:attrName>
                                            </p:attrNameLst>
                                          </p:cBhvr>
                                          <p:to>
                                            <p:strVal val="hidden"/>
                                          </p:to>
                                        </p:set>
                                      </p:childTnLst>
                                    </p:cTn>
                                  </p:par>
                                  <p:par>
                                    <p:cTn id="8" presetID="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1+#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0-#ppt_w/2"/>
                                              </p:val>
                                            </p:tav>
                                            <p:tav tm="100000">
                                              <p:val>
                                                <p:strVal val="#ppt_x"/>
                                              </p:val>
                                            </p:tav>
                                          </p:tavLst>
                                        </p:anim>
                                        <p:anim calcmode="lin" valueType="num">
                                          <p:cBhvr additive="base">
                                            <p:cTn id="17"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17475"/>
            <a:ext cx="7632700" cy="662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Oval 12"/>
          <p:cNvSpPr/>
          <p:nvPr/>
        </p:nvSpPr>
        <p:spPr>
          <a:xfrm>
            <a:off x="2514600" y="3616325"/>
            <a:ext cx="407988" cy="40798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2" name="Oval 21"/>
          <p:cNvSpPr/>
          <p:nvPr/>
        </p:nvSpPr>
        <p:spPr>
          <a:xfrm>
            <a:off x="5710604" y="2314824"/>
            <a:ext cx="408214" cy="408214"/>
          </a:xfrm>
          <a:prstGeom prst="ellipse">
            <a:avLst/>
          </a:prstGeom>
          <a:noFill/>
          <a:ln>
            <a:noFill/>
          </a:ln>
          <a:effectLst>
            <a:glow rad="139700">
              <a:schemeClr val="tx1">
                <a:alpha val="58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106" name="Picture 1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r="-32511"/>
          <a:stretch/>
        </p:blipFill>
        <p:spPr bwMode="auto">
          <a:xfrm>
            <a:off x="1104900" y="440306"/>
            <a:ext cx="6957060" cy="4177413"/>
          </a:xfrm>
          <a:prstGeom prst="rect">
            <a:avLst/>
          </a:prstGeom>
          <a:solidFill>
            <a:srgbClr val="F8F8F8"/>
          </a:solidFill>
          <a:ln>
            <a:noFill/>
          </a:ln>
        </p:spPr>
      </p:pic>
      <p:pic>
        <p:nvPicPr>
          <p:cNvPr id="4109"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5792" y="579408"/>
            <a:ext cx="3017837" cy="207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ight Brace 7"/>
          <p:cNvSpPr/>
          <p:nvPr/>
        </p:nvSpPr>
        <p:spPr>
          <a:xfrm>
            <a:off x="4343400" y="609600"/>
            <a:ext cx="304800" cy="3733800"/>
          </a:xfrm>
          <a:prstGeom prst="rightBrace">
            <a:avLst>
              <a:gd name="adj1" fmla="val 58333"/>
              <a:gd name="adj2" fmla="val 1869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9" name="Group 18"/>
          <p:cNvGrpSpPr/>
          <p:nvPr/>
        </p:nvGrpSpPr>
        <p:grpSpPr>
          <a:xfrm>
            <a:off x="5894582" y="3582834"/>
            <a:ext cx="2644159" cy="3106891"/>
            <a:chOff x="5894582" y="3582834"/>
            <a:chExt cx="2644159" cy="3106891"/>
          </a:xfrm>
        </p:grpSpPr>
        <p:pic>
          <p:nvPicPr>
            <p:cNvPr id="4111" name="Picture 15" descr="Database, Data Storage, Information, Backup, Technolog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4582" y="3614208"/>
              <a:ext cx="2639818" cy="3075517"/>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15" name="Picture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0104" y="3582834"/>
              <a:ext cx="1798637"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4465473" y="2797389"/>
            <a:ext cx="3002127" cy="2993811"/>
            <a:chOff x="4572000" y="2490176"/>
            <a:chExt cx="3002127" cy="2993811"/>
          </a:xfrm>
        </p:grpSpPr>
        <p:pic>
          <p:nvPicPr>
            <p:cNvPr id="4113" name="Picture 17" descr="Document, Options, Preferences, Gear, Cogwhee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2490176"/>
              <a:ext cx="3002127" cy="299381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17" name="Picture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130516">
              <a:off x="4860706" y="2529682"/>
              <a:ext cx="2200275" cy="164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74365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Down Arrow 22"/>
          <p:cNvSpPr/>
          <p:nvPr/>
        </p:nvSpPr>
        <p:spPr>
          <a:xfrm flipH="1">
            <a:off x="4419600" y="3285751"/>
            <a:ext cx="304800" cy="1746706"/>
          </a:xfrm>
          <a:prstGeom prst="downArrow">
            <a:avLst/>
          </a:prstGeom>
          <a:solidFill>
            <a:srgbClr val="66FF33"/>
          </a:solidFill>
          <a:ln w="38100" cap="rnd">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2" name="Down Arrow 11"/>
          <p:cNvSpPr/>
          <p:nvPr/>
        </p:nvSpPr>
        <p:spPr>
          <a:xfrm rot="18900000">
            <a:off x="2349917" y="2158161"/>
            <a:ext cx="304800" cy="3505200"/>
          </a:xfrm>
          <a:prstGeom prst="downArrow">
            <a:avLst/>
          </a:prstGeom>
          <a:solidFill>
            <a:srgbClr val="66FF33"/>
          </a:solidFill>
          <a:ln w="38100" cap="rnd">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1" name="Down Arrow 20"/>
          <p:cNvSpPr/>
          <p:nvPr/>
        </p:nvSpPr>
        <p:spPr>
          <a:xfrm rot="2700000" flipH="1">
            <a:off x="6601003" y="2158161"/>
            <a:ext cx="304800" cy="3505200"/>
          </a:xfrm>
          <a:prstGeom prst="downArrow">
            <a:avLst/>
          </a:prstGeom>
          <a:solidFill>
            <a:srgbClr val="66FF33"/>
          </a:solidFill>
          <a:ln w="38100" cap="rnd">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nvGrpSpPr>
          <p:cNvPr id="28" name="Group 27"/>
          <p:cNvGrpSpPr/>
          <p:nvPr/>
        </p:nvGrpSpPr>
        <p:grpSpPr>
          <a:xfrm>
            <a:off x="7295425" y="1305605"/>
            <a:ext cx="1455036" cy="1981200"/>
            <a:chOff x="7295425" y="1305605"/>
            <a:chExt cx="1455036" cy="1981200"/>
          </a:xfrm>
        </p:grpSpPr>
        <p:sp>
          <p:nvSpPr>
            <p:cNvPr id="14" name="Rounded Rectangle 13"/>
            <p:cNvSpPr/>
            <p:nvPr/>
          </p:nvSpPr>
          <p:spPr>
            <a:xfrm>
              <a:off x="7461517" y="1305605"/>
              <a:ext cx="1288944" cy="1981200"/>
            </a:xfrm>
            <a:prstGeom prst="roundRect">
              <a:avLst/>
            </a:prstGeom>
            <a:ln w="38100" cap="rnd">
              <a:solidFill>
                <a:srgbClr val="66FF33"/>
              </a:solidFill>
              <a:prstDash val="sysDas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p:cNvSpPr txBox="1"/>
            <p:nvPr/>
          </p:nvSpPr>
          <p:spPr>
            <a:xfrm rot="16200000">
              <a:off x="6856961" y="1879527"/>
              <a:ext cx="1246259" cy="369332"/>
            </a:xfrm>
            <a:prstGeom prst="rect">
              <a:avLst/>
            </a:prstGeom>
            <a:solidFill>
              <a:schemeClr val="tx1"/>
            </a:solidFill>
          </p:spPr>
          <p:txBody>
            <a:bodyPr wrap="square" rtlCol="0">
              <a:spAutoFit/>
            </a:bodyPr>
            <a:lstStyle/>
            <a:p>
              <a:pPr algn="ctr"/>
              <a:r>
                <a:rPr lang="en-US" b="1" spc="300" dirty="0" smtClean="0">
                  <a:solidFill>
                    <a:srgbClr val="66FF33"/>
                  </a:solidFill>
                  <a:latin typeface="Courier New" panose="02070309020205020404" pitchFamily="49" charset="0"/>
                  <a:cs typeface="Courier New" panose="02070309020205020404" pitchFamily="49" charset="0"/>
                </a:rPr>
                <a:t>&lt;xAPI&gt;</a:t>
              </a:r>
              <a:endParaRPr lang="en-US" b="1" spc="300" dirty="0">
                <a:solidFill>
                  <a:srgbClr val="66FF33"/>
                </a:solidFill>
                <a:latin typeface="Courier New" panose="02070309020205020404" pitchFamily="49" charset="0"/>
                <a:cs typeface="Courier New" panose="02070309020205020404" pitchFamily="49" charset="0"/>
              </a:endParaRPr>
            </a:p>
          </p:txBody>
        </p:sp>
      </p:grpSp>
      <p:pic>
        <p:nvPicPr>
          <p:cNvPr id="5" name="Picture 2"/>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2356698" y="445354"/>
            <a:ext cx="4653702" cy="341756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5" descr="C:\Users\sae\Desktop\BAA_GraphicBackgroun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6805" y="893066"/>
            <a:ext cx="1437190" cy="211740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upload.wikimedia.org/wikipedia/commons/thumb/6/69/Tango_Phone.svg/2000px-Tango_Phone.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26461" y="1416678"/>
            <a:ext cx="1805354" cy="1805354"/>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2429953" y="255173"/>
            <a:ext cx="4841653" cy="3914343"/>
            <a:chOff x="2429953" y="255173"/>
            <a:chExt cx="4841653" cy="3914343"/>
          </a:xfrm>
        </p:grpSpPr>
        <p:sp>
          <p:nvSpPr>
            <p:cNvPr id="9" name="Freeform 8"/>
            <p:cNvSpPr/>
            <p:nvPr/>
          </p:nvSpPr>
          <p:spPr>
            <a:xfrm>
              <a:off x="2429953" y="255173"/>
              <a:ext cx="4841653" cy="3861816"/>
            </a:xfrm>
            <a:custGeom>
              <a:avLst/>
              <a:gdLst>
                <a:gd name="connsiteX0" fmla="*/ 124154 w 4875298"/>
                <a:gd name="connsiteY0" fmla="*/ 694584 h 4014528"/>
                <a:gd name="connsiteX1" fmla="*/ 593077 w 4875298"/>
                <a:gd name="connsiteY1" fmla="*/ 3215045 h 4014528"/>
                <a:gd name="connsiteX2" fmla="*/ 1542646 w 4875298"/>
                <a:gd name="connsiteY2" fmla="*/ 3496399 h 4014528"/>
                <a:gd name="connsiteX3" fmla="*/ 2761846 w 4875298"/>
                <a:gd name="connsiteY3" fmla="*/ 4012215 h 4014528"/>
                <a:gd name="connsiteX4" fmla="*/ 4801661 w 4875298"/>
                <a:gd name="connsiteY4" fmla="*/ 3273661 h 4014528"/>
                <a:gd name="connsiteX5" fmla="*/ 4414800 w 4875298"/>
                <a:gd name="connsiteY5" fmla="*/ 2406153 h 4014528"/>
                <a:gd name="connsiteX6" fmla="*/ 4309292 w 4875298"/>
                <a:gd name="connsiteY6" fmla="*/ 800092 h 4014528"/>
                <a:gd name="connsiteX7" fmla="*/ 2996307 w 4875298"/>
                <a:gd name="connsiteY7" fmla="*/ 460122 h 4014528"/>
                <a:gd name="connsiteX8" fmla="*/ 2914246 w 4875298"/>
                <a:gd name="connsiteY8" fmla="*/ 2922 h 4014528"/>
                <a:gd name="connsiteX9" fmla="*/ 124154 w 4875298"/>
                <a:gd name="connsiteY9" fmla="*/ 694584 h 4014528"/>
                <a:gd name="connsiteX0" fmla="*/ 90509 w 4841653"/>
                <a:gd name="connsiteY0" fmla="*/ 544012 h 3863956"/>
                <a:gd name="connsiteX1" fmla="*/ 559432 w 4841653"/>
                <a:gd name="connsiteY1" fmla="*/ 3064473 h 3863956"/>
                <a:gd name="connsiteX2" fmla="*/ 1509001 w 4841653"/>
                <a:gd name="connsiteY2" fmla="*/ 3345827 h 3863956"/>
                <a:gd name="connsiteX3" fmla="*/ 2728201 w 4841653"/>
                <a:gd name="connsiteY3" fmla="*/ 3861643 h 3863956"/>
                <a:gd name="connsiteX4" fmla="*/ 4768016 w 4841653"/>
                <a:gd name="connsiteY4" fmla="*/ 3123089 h 3863956"/>
                <a:gd name="connsiteX5" fmla="*/ 4381155 w 4841653"/>
                <a:gd name="connsiteY5" fmla="*/ 2255581 h 3863956"/>
                <a:gd name="connsiteX6" fmla="*/ 4275647 w 4841653"/>
                <a:gd name="connsiteY6" fmla="*/ 649520 h 3863956"/>
                <a:gd name="connsiteX7" fmla="*/ 2962662 w 4841653"/>
                <a:gd name="connsiteY7" fmla="*/ 309550 h 3863956"/>
                <a:gd name="connsiteX8" fmla="*/ 2377681 w 4841653"/>
                <a:gd name="connsiteY8" fmla="*/ 4750 h 3863956"/>
                <a:gd name="connsiteX9" fmla="*/ 90509 w 4841653"/>
                <a:gd name="connsiteY9" fmla="*/ 544012 h 3863956"/>
                <a:gd name="connsiteX0" fmla="*/ 90509 w 4841653"/>
                <a:gd name="connsiteY0" fmla="*/ 556079 h 3876023"/>
                <a:gd name="connsiteX1" fmla="*/ 559432 w 4841653"/>
                <a:gd name="connsiteY1" fmla="*/ 3076540 h 3876023"/>
                <a:gd name="connsiteX2" fmla="*/ 1509001 w 4841653"/>
                <a:gd name="connsiteY2" fmla="*/ 3357894 h 3876023"/>
                <a:gd name="connsiteX3" fmla="*/ 2728201 w 4841653"/>
                <a:gd name="connsiteY3" fmla="*/ 3873710 h 3876023"/>
                <a:gd name="connsiteX4" fmla="*/ 4768016 w 4841653"/>
                <a:gd name="connsiteY4" fmla="*/ 3135156 h 3876023"/>
                <a:gd name="connsiteX5" fmla="*/ 4381155 w 4841653"/>
                <a:gd name="connsiteY5" fmla="*/ 2267648 h 3876023"/>
                <a:gd name="connsiteX6" fmla="*/ 4275647 w 4841653"/>
                <a:gd name="connsiteY6" fmla="*/ 661587 h 3876023"/>
                <a:gd name="connsiteX7" fmla="*/ 2962662 w 4841653"/>
                <a:gd name="connsiteY7" fmla="*/ 321617 h 3876023"/>
                <a:gd name="connsiteX8" fmla="*/ 2377681 w 4841653"/>
                <a:gd name="connsiteY8" fmla="*/ 16817 h 3876023"/>
                <a:gd name="connsiteX9" fmla="*/ 90509 w 4841653"/>
                <a:gd name="connsiteY9" fmla="*/ 556079 h 3876023"/>
                <a:gd name="connsiteX0" fmla="*/ 90509 w 4841653"/>
                <a:gd name="connsiteY0" fmla="*/ 559082 h 3879026"/>
                <a:gd name="connsiteX1" fmla="*/ 559432 w 4841653"/>
                <a:gd name="connsiteY1" fmla="*/ 3079543 h 3879026"/>
                <a:gd name="connsiteX2" fmla="*/ 1509001 w 4841653"/>
                <a:gd name="connsiteY2" fmla="*/ 3360897 h 3879026"/>
                <a:gd name="connsiteX3" fmla="*/ 2728201 w 4841653"/>
                <a:gd name="connsiteY3" fmla="*/ 3876713 h 3879026"/>
                <a:gd name="connsiteX4" fmla="*/ 4768016 w 4841653"/>
                <a:gd name="connsiteY4" fmla="*/ 3138159 h 3879026"/>
                <a:gd name="connsiteX5" fmla="*/ 4381155 w 4841653"/>
                <a:gd name="connsiteY5" fmla="*/ 2270651 h 3879026"/>
                <a:gd name="connsiteX6" fmla="*/ 4275647 w 4841653"/>
                <a:gd name="connsiteY6" fmla="*/ 664590 h 3879026"/>
                <a:gd name="connsiteX7" fmla="*/ 2962662 w 4841653"/>
                <a:gd name="connsiteY7" fmla="*/ 324620 h 3879026"/>
                <a:gd name="connsiteX8" fmla="*/ 2377681 w 4841653"/>
                <a:gd name="connsiteY8" fmla="*/ 19820 h 3879026"/>
                <a:gd name="connsiteX9" fmla="*/ 90509 w 4841653"/>
                <a:gd name="connsiteY9" fmla="*/ 559082 h 3879026"/>
                <a:gd name="connsiteX0" fmla="*/ 90509 w 4841653"/>
                <a:gd name="connsiteY0" fmla="*/ 541872 h 3861816"/>
                <a:gd name="connsiteX1" fmla="*/ 559432 w 4841653"/>
                <a:gd name="connsiteY1" fmla="*/ 3062333 h 3861816"/>
                <a:gd name="connsiteX2" fmla="*/ 1509001 w 4841653"/>
                <a:gd name="connsiteY2" fmla="*/ 3343687 h 3861816"/>
                <a:gd name="connsiteX3" fmla="*/ 2728201 w 4841653"/>
                <a:gd name="connsiteY3" fmla="*/ 3859503 h 3861816"/>
                <a:gd name="connsiteX4" fmla="*/ 4768016 w 4841653"/>
                <a:gd name="connsiteY4" fmla="*/ 3120949 h 3861816"/>
                <a:gd name="connsiteX5" fmla="*/ 4381155 w 4841653"/>
                <a:gd name="connsiteY5" fmla="*/ 2253441 h 3861816"/>
                <a:gd name="connsiteX6" fmla="*/ 4275647 w 4841653"/>
                <a:gd name="connsiteY6" fmla="*/ 647380 h 3861816"/>
                <a:gd name="connsiteX7" fmla="*/ 2962662 w 4841653"/>
                <a:gd name="connsiteY7" fmla="*/ 307410 h 3861816"/>
                <a:gd name="connsiteX8" fmla="*/ 2377681 w 4841653"/>
                <a:gd name="connsiteY8" fmla="*/ 2610 h 3861816"/>
                <a:gd name="connsiteX9" fmla="*/ 90509 w 4841653"/>
                <a:gd name="connsiteY9" fmla="*/ 541872 h 386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1653" h="3861816">
                  <a:moveTo>
                    <a:pt x="90509" y="541872"/>
                  </a:moveTo>
                  <a:cubicBezTo>
                    <a:pt x="-212532" y="1051826"/>
                    <a:pt x="323017" y="2595364"/>
                    <a:pt x="559432" y="3062333"/>
                  </a:cubicBezTo>
                  <a:cubicBezTo>
                    <a:pt x="795847" y="3529302"/>
                    <a:pt x="1147540" y="3210825"/>
                    <a:pt x="1509001" y="3343687"/>
                  </a:cubicBezTo>
                  <a:cubicBezTo>
                    <a:pt x="1870463" y="3476549"/>
                    <a:pt x="2185032" y="3896626"/>
                    <a:pt x="2728201" y="3859503"/>
                  </a:cubicBezTo>
                  <a:cubicBezTo>
                    <a:pt x="3271370" y="3822380"/>
                    <a:pt x="4492524" y="3388626"/>
                    <a:pt x="4768016" y="3120949"/>
                  </a:cubicBezTo>
                  <a:cubicBezTo>
                    <a:pt x="5043508" y="2853272"/>
                    <a:pt x="4463216" y="2665702"/>
                    <a:pt x="4381155" y="2253441"/>
                  </a:cubicBezTo>
                  <a:cubicBezTo>
                    <a:pt x="4299094" y="1841180"/>
                    <a:pt x="4512063" y="971719"/>
                    <a:pt x="4275647" y="647380"/>
                  </a:cubicBezTo>
                  <a:cubicBezTo>
                    <a:pt x="4039232" y="323041"/>
                    <a:pt x="3195170" y="440272"/>
                    <a:pt x="2962662" y="307410"/>
                  </a:cubicBezTo>
                  <a:cubicBezTo>
                    <a:pt x="2806354" y="121208"/>
                    <a:pt x="2999199" y="-21227"/>
                    <a:pt x="2377681" y="2610"/>
                  </a:cubicBezTo>
                  <a:cubicBezTo>
                    <a:pt x="1756163" y="26447"/>
                    <a:pt x="393550" y="31918"/>
                    <a:pt x="90509" y="541872"/>
                  </a:cubicBezTo>
                  <a:close/>
                </a:path>
              </a:pathLst>
            </a:custGeom>
            <a:ln w="38100" cap="rnd">
              <a:solidFill>
                <a:srgbClr val="66FF33"/>
              </a:solidFill>
              <a:prstDash val="sysDas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0" name="TextBox 19"/>
            <p:cNvSpPr txBox="1"/>
            <p:nvPr/>
          </p:nvSpPr>
          <p:spPr>
            <a:xfrm rot="20864072">
              <a:off x="5226615" y="3800184"/>
              <a:ext cx="1246259" cy="369332"/>
            </a:xfrm>
            <a:prstGeom prst="rect">
              <a:avLst/>
            </a:prstGeom>
            <a:solidFill>
              <a:schemeClr val="tx1"/>
            </a:solidFill>
          </p:spPr>
          <p:txBody>
            <a:bodyPr wrap="square" rtlCol="0">
              <a:spAutoFit/>
            </a:bodyPr>
            <a:lstStyle/>
            <a:p>
              <a:pPr algn="ctr"/>
              <a:r>
                <a:rPr lang="en-US" b="1" spc="300" dirty="0" smtClean="0">
                  <a:solidFill>
                    <a:srgbClr val="66FF33"/>
                  </a:solidFill>
                  <a:latin typeface="Courier New" panose="02070309020205020404" pitchFamily="49" charset="0"/>
                  <a:cs typeface="Courier New" panose="02070309020205020404" pitchFamily="49" charset="0"/>
                </a:rPr>
                <a:t>&lt;xAPI&gt;</a:t>
              </a:r>
              <a:endParaRPr lang="en-US" b="1" spc="300" dirty="0">
                <a:solidFill>
                  <a:srgbClr val="66FF33"/>
                </a:solidFill>
                <a:latin typeface="Courier New" panose="02070309020205020404" pitchFamily="49" charset="0"/>
                <a:cs typeface="Courier New" panose="02070309020205020404" pitchFamily="49" charset="0"/>
              </a:endParaRPr>
            </a:p>
          </p:txBody>
        </p:sp>
      </p:grpSp>
      <p:pic>
        <p:nvPicPr>
          <p:cNvPr id="16" name="Picture 15" descr="Database, Data Storage, Information, Backup, Technolog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57218" y="5181600"/>
            <a:ext cx="2229564" cy="1244046"/>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366712" y="445354"/>
            <a:ext cx="1834226" cy="2795557"/>
            <a:chOff x="366712" y="445354"/>
            <a:chExt cx="1834226" cy="2795557"/>
          </a:xfrm>
        </p:grpSpPr>
        <p:sp>
          <p:nvSpPr>
            <p:cNvPr id="11" name="Rounded Rectangle 10"/>
            <p:cNvSpPr/>
            <p:nvPr/>
          </p:nvSpPr>
          <p:spPr>
            <a:xfrm>
              <a:off x="366712" y="639477"/>
              <a:ext cx="1834226" cy="2601434"/>
            </a:xfrm>
            <a:prstGeom prst="roundRect">
              <a:avLst/>
            </a:prstGeom>
            <a:ln w="38100" cap="rnd">
              <a:solidFill>
                <a:srgbClr val="66FF33"/>
              </a:solidFill>
              <a:prstDash val="sysDas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p:cNvSpPr txBox="1"/>
            <p:nvPr/>
          </p:nvSpPr>
          <p:spPr>
            <a:xfrm>
              <a:off x="672270" y="445354"/>
              <a:ext cx="1246259" cy="369332"/>
            </a:xfrm>
            <a:prstGeom prst="rect">
              <a:avLst/>
            </a:prstGeom>
            <a:solidFill>
              <a:schemeClr val="tx1"/>
            </a:solidFill>
          </p:spPr>
          <p:txBody>
            <a:bodyPr wrap="square" rtlCol="0">
              <a:spAutoFit/>
            </a:bodyPr>
            <a:lstStyle/>
            <a:p>
              <a:pPr algn="ctr"/>
              <a:r>
                <a:rPr lang="en-US" b="1" spc="300" dirty="0" smtClean="0">
                  <a:solidFill>
                    <a:srgbClr val="66FF33"/>
                  </a:solidFill>
                  <a:latin typeface="Courier New" panose="02070309020205020404" pitchFamily="49" charset="0"/>
                  <a:cs typeface="Courier New" panose="02070309020205020404" pitchFamily="49" charset="0"/>
                </a:rPr>
                <a:t>&lt;xAPI&gt;</a:t>
              </a:r>
              <a:endParaRPr lang="en-US" b="1" spc="300" dirty="0">
                <a:solidFill>
                  <a:srgbClr val="66FF33"/>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099064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heel(1)">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21" presetClass="entr" presetSubtype="1" fill="hold" nodeType="withEffect">
                                  <p:stCondLst>
                                    <p:cond delay="250"/>
                                  </p:stCondLst>
                                  <p:childTnLst>
                                    <p:set>
                                      <p:cBhvr>
                                        <p:cTn id="14" dur="1" fill="hold">
                                          <p:stCondLst>
                                            <p:cond delay="0"/>
                                          </p:stCondLst>
                                        </p:cTn>
                                        <p:tgtEl>
                                          <p:spTgt spid="24"/>
                                        </p:tgtEl>
                                        <p:attrNameLst>
                                          <p:attrName>style.visibility</p:attrName>
                                        </p:attrNameLst>
                                      </p:cBhvr>
                                      <p:to>
                                        <p:strVal val="visible"/>
                                      </p:to>
                                    </p:set>
                                    <p:animEffect transition="in" filter="wheel(1)">
                                      <p:cBhvr>
                                        <p:cTn id="15" dur="350"/>
                                        <p:tgtEl>
                                          <p:spTgt spid="24"/>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8196"/>
                                        </p:tgtEl>
                                        <p:attrNameLst>
                                          <p:attrName>style.visibility</p:attrName>
                                        </p:attrNameLst>
                                      </p:cBhvr>
                                      <p:to>
                                        <p:strVal val="visible"/>
                                      </p:to>
                                    </p:set>
                                    <p:animEffect transition="in" filter="fade">
                                      <p:cBhvr>
                                        <p:cTn id="19" dur="500"/>
                                        <p:tgtEl>
                                          <p:spTgt spid="8196"/>
                                        </p:tgtEl>
                                      </p:cBhvr>
                                    </p:animEffect>
                                  </p:childTnLst>
                                </p:cTn>
                              </p:par>
                              <p:par>
                                <p:cTn id="20" presetID="21" presetClass="entr" presetSubtype="1" fill="hold" nodeType="withEffect">
                                  <p:stCondLst>
                                    <p:cond delay="250"/>
                                  </p:stCondLst>
                                  <p:childTnLst>
                                    <p:set>
                                      <p:cBhvr>
                                        <p:cTn id="21" dur="1" fill="hold">
                                          <p:stCondLst>
                                            <p:cond delay="0"/>
                                          </p:stCondLst>
                                        </p:cTn>
                                        <p:tgtEl>
                                          <p:spTgt spid="28"/>
                                        </p:tgtEl>
                                        <p:attrNameLst>
                                          <p:attrName>style.visibility</p:attrName>
                                        </p:attrNameLst>
                                      </p:cBhvr>
                                      <p:to>
                                        <p:strVal val="visible"/>
                                      </p:to>
                                    </p:set>
                                    <p:animEffect transition="in" filter="wheel(1)">
                                      <p:cBhvr>
                                        <p:cTn id="22" dur="35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up)">
                                      <p:cBhvr>
                                        <p:cTn id="30" dur="500"/>
                                        <p:tgtEl>
                                          <p:spTgt spid="23"/>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up)">
                                      <p:cBhvr>
                                        <p:cTn id="33" dur="500"/>
                                        <p:tgtEl>
                                          <p:spTgt spid="21"/>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2"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697" t="20731" r="20186" b="31770"/>
          <a:stretch/>
        </p:blipFill>
        <p:spPr bwMode="auto">
          <a:xfrm>
            <a:off x="609600" y="655320"/>
            <a:ext cx="5913699" cy="3072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4167" t="13077" r="17967" b="35448"/>
          <a:stretch/>
        </p:blipFill>
        <p:spPr bwMode="auto">
          <a:xfrm>
            <a:off x="685800" y="1752600"/>
            <a:ext cx="7650480" cy="3611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156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ipe(left)">
                                      <p:cBhvr>
                                        <p:cTn id="7" dur="350"/>
                                        <p:tgtEl>
                                          <p:spTgt spid="9218"/>
                                        </p:tgtEl>
                                      </p:cBhvr>
                                    </p:animEffect>
                                  </p:childTnLst>
                                </p:cTn>
                              </p:par>
                            </p:childTnLst>
                          </p:cTn>
                        </p:par>
                        <p:par>
                          <p:cTn id="8" fill="hold">
                            <p:stCondLst>
                              <p:cond delay="350"/>
                            </p:stCondLst>
                            <p:childTnLst>
                              <p:par>
                                <p:cTn id="9" presetID="22" presetClass="entr" presetSubtype="8" fill="hold" nodeType="afterEffect">
                                  <p:stCondLst>
                                    <p:cond delay="0"/>
                                  </p:stCondLst>
                                  <p:childTnLst>
                                    <p:set>
                                      <p:cBhvr>
                                        <p:cTn id="10" dur="1" fill="hold">
                                          <p:stCondLst>
                                            <p:cond delay="0"/>
                                          </p:stCondLst>
                                        </p:cTn>
                                        <p:tgtEl>
                                          <p:spTgt spid="9219"/>
                                        </p:tgtEl>
                                        <p:attrNameLst>
                                          <p:attrName>style.visibility</p:attrName>
                                        </p:attrNameLst>
                                      </p:cBhvr>
                                      <p:to>
                                        <p:strVal val="visible"/>
                                      </p:to>
                                    </p:set>
                                    <p:animEffect transition="in" filter="wipe(left)">
                                      <p:cBhvr>
                                        <p:cTn id="11" dur="35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Title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38100" cap="rnd">
          <a:solidFill>
            <a:schemeClr val="bg1"/>
          </a:solidFill>
          <a:tailEnd type="none"/>
        </a:ln>
      </a:spPr>
      <a:bodyPr rtlCol="0" anchor="ctr"/>
      <a:lstStyle>
        <a:defPPr algn="ctr">
          <a:defRPr>
            <a:solidFill>
              <a:schemeClr val="tx1"/>
            </a:solidFill>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9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F46216B-77A9-411A-B9D3-5023FCB70208}"/>
    </a:ext>
  </a:extLst>
</a:theme>
</file>

<file path=ppt/theme/theme4.xml><?xml version="1.0" encoding="utf-8"?>
<a:theme xmlns:a="http://schemas.openxmlformats.org/drawingml/2006/main" name="10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F46216B-77A9-411A-B9D3-5023FCB70208}"/>
    </a:ext>
  </a:extLst>
</a:theme>
</file>

<file path=ppt/theme/theme5.xml><?xml version="1.0" encoding="utf-8"?>
<a:theme xmlns:a="http://schemas.openxmlformats.org/drawingml/2006/main" name="3_Title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F46216B-77A9-411A-B9D3-5023FCB70208}"/>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16535</TotalTime>
  <Words>2430</Words>
  <Application>Microsoft Office PowerPoint</Application>
  <PresentationFormat>On-screen Show (4:3)</PresentationFormat>
  <Paragraphs>262</Paragraphs>
  <Slides>58</Slides>
  <Notes>30</Notes>
  <HiddenSlides>0</HiddenSlides>
  <MMClips>0</MMClips>
  <ScaleCrop>false</ScaleCrop>
  <HeadingPairs>
    <vt:vector size="4" baseType="variant">
      <vt:variant>
        <vt:lpstr>Theme</vt:lpstr>
      </vt:variant>
      <vt:variant>
        <vt:i4>7</vt:i4>
      </vt:variant>
      <vt:variant>
        <vt:lpstr>Slide Titles</vt:lpstr>
      </vt:variant>
      <vt:variant>
        <vt:i4>58</vt:i4>
      </vt:variant>
    </vt:vector>
  </HeadingPairs>
  <TitlesOfParts>
    <vt:vector size="65" baseType="lpstr">
      <vt:lpstr>2_Title Slide</vt:lpstr>
      <vt:lpstr>Office Theme</vt:lpstr>
      <vt:lpstr>9_Office Theme</vt:lpstr>
      <vt:lpstr>10_Office Theme</vt:lpstr>
      <vt:lpstr>3_Title Slide</vt:lpstr>
      <vt:lpstr>1_Office Theme</vt:lpstr>
      <vt:lpstr>13_Office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REAPER</vt:lpstr>
      <vt:lpstr>PowerPoint Presentation</vt:lpstr>
      <vt:lpstr>PowerPoint Presentation</vt:lpstr>
      <vt:lpstr>PowerPoint Presentation</vt:lpstr>
      <vt:lpstr>PowerPoint Presentation</vt:lpstr>
      <vt:lpstr>Case Studies – Global City Challenge</vt:lpstr>
      <vt:lpstr>Case Studies – Global City Challenge</vt:lpstr>
      <vt:lpstr>PowerPoint Presentation</vt:lpstr>
      <vt:lpstr>PowerPoint Presentation</vt:lpstr>
      <vt:lpstr>Case Studies – RTO PDF Docs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Erin Avvento</dc:creator>
  <cp:lastModifiedBy>Schatz, Sae</cp:lastModifiedBy>
  <cp:revision>1071</cp:revision>
  <dcterms:created xsi:type="dcterms:W3CDTF">2013-04-29T19:16:43Z</dcterms:created>
  <dcterms:modified xsi:type="dcterms:W3CDTF">2017-02-20T17:23:41Z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Company">
    <vt:lpwstr>celine</vt:lpwstr>
  </property>
  <property fmtid="{D5CDD505-2E9C-101B-9397-08002B2CF9AE}" pid="4" name="HiddenSlides">
    <vt:r8>0</vt:r8>
  </property>
  <property fmtid="{D5CDD505-2E9C-101B-9397-08002B2CF9AE}" pid="5" name="HyperlinksChanged">
    <vt:bool>false</vt:bool>
  </property>
  <property fmtid="{D5CDD505-2E9C-101B-9397-08002B2CF9AE}" pid="6" name="LinksUpToDate">
    <vt:bool>false</vt:bool>
  </property>
  <property fmtid="{D5CDD505-2E9C-101B-9397-08002B2CF9AE}" pid="7" name="MMClips">
    <vt:r8>0</vt:r8>
  </property>
  <property fmtid="{D5CDD505-2E9C-101B-9397-08002B2CF9AE}" pid="8" name="Notes">
    <vt:r8>20</vt:r8>
  </property>
  <property fmtid="{D5CDD505-2E9C-101B-9397-08002B2CF9AE}" pid="9" name="PresentationFormat">
    <vt:lpwstr>On-screen Show (4:3)</vt:lpwstr>
  </property>
  <property fmtid="{D5CDD505-2E9C-101B-9397-08002B2CF9AE}" pid="10" name="ScaleCrop">
    <vt:bool>false</vt:bool>
  </property>
  <property fmtid="{D5CDD505-2E9C-101B-9397-08002B2CF9AE}" pid="11" name="ShareDoc">
    <vt:bool>false</vt:bool>
  </property>
  <property fmtid="{D5CDD505-2E9C-101B-9397-08002B2CF9AE}" pid="12" name="Slides">
    <vt:r8>35</vt:r8>
  </property>
</Properties>
</file>